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4823-9BD3-41CD-BA9B-68E93545DB62}" type="datetimeFigureOut">
              <a:rPr lang="en-US" smtClean="0"/>
              <a:t>13-Oct-17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5681-9A5D-4537-B9A3-51140E53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7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4823-9BD3-41CD-BA9B-68E93545DB62}" type="datetimeFigureOut">
              <a:rPr lang="en-US" smtClean="0"/>
              <a:t>13-Oct-17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5681-9A5D-4537-B9A3-51140E53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6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4823-9BD3-41CD-BA9B-68E93545DB62}" type="datetimeFigureOut">
              <a:rPr lang="en-US" smtClean="0"/>
              <a:t>13-Oct-17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5681-9A5D-4537-B9A3-51140E53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4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4823-9BD3-41CD-BA9B-68E93545DB62}" type="datetimeFigureOut">
              <a:rPr lang="en-US" smtClean="0"/>
              <a:t>13-Oct-17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5681-9A5D-4537-B9A3-51140E53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9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4823-9BD3-41CD-BA9B-68E93545DB62}" type="datetimeFigureOut">
              <a:rPr lang="en-US" smtClean="0"/>
              <a:t>13-Oct-17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5681-9A5D-4537-B9A3-51140E53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2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4823-9BD3-41CD-BA9B-68E93545DB62}" type="datetimeFigureOut">
              <a:rPr lang="en-US" smtClean="0"/>
              <a:t>13-Oct-17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5681-9A5D-4537-B9A3-51140E53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2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4823-9BD3-41CD-BA9B-68E93545DB62}" type="datetimeFigureOut">
              <a:rPr lang="en-US" smtClean="0"/>
              <a:t>13-Oct-17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5681-9A5D-4537-B9A3-51140E53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7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4823-9BD3-41CD-BA9B-68E93545DB62}" type="datetimeFigureOut">
              <a:rPr lang="en-US" smtClean="0"/>
              <a:t>13-Oct-17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5681-9A5D-4537-B9A3-51140E53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1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4823-9BD3-41CD-BA9B-68E93545DB62}" type="datetimeFigureOut">
              <a:rPr lang="en-US" smtClean="0"/>
              <a:t>13-Oct-17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5681-9A5D-4537-B9A3-51140E53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6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4823-9BD3-41CD-BA9B-68E93545DB62}" type="datetimeFigureOut">
              <a:rPr lang="en-US" smtClean="0"/>
              <a:t>13-Oct-17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5681-9A5D-4537-B9A3-51140E53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5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4823-9BD3-41CD-BA9B-68E93545DB62}" type="datetimeFigureOut">
              <a:rPr lang="en-US" smtClean="0"/>
              <a:t>13-Oct-17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5681-9A5D-4537-B9A3-51140E53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5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F4823-9BD3-41CD-BA9B-68E93545DB62}" type="datetimeFigureOut">
              <a:rPr lang="en-US" smtClean="0"/>
              <a:t>13-Oct-17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D5681-9A5D-4537-B9A3-51140E533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5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868680" y="2103120"/>
            <a:ext cx="3328416" cy="4105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59536" y="795528"/>
            <a:ext cx="10735056" cy="5733288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pPr algn="l"/>
            <a:r>
              <a:rPr lang="hr-HR" dirty="0" smtClean="0"/>
              <a:t>Napiši program koji računa umnožak i količnik brojeva a=15 i b=4.</a:t>
            </a:r>
          </a:p>
          <a:p>
            <a:pPr algn="l"/>
            <a:r>
              <a:rPr lang="hr-HR" u="sng" dirty="0" smtClean="0"/>
              <a:t>Algoritam</a:t>
            </a:r>
          </a:p>
          <a:p>
            <a:pPr algn="l"/>
            <a:r>
              <a:rPr lang="hr-HR" dirty="0"/>
              <a:t>a</a:t>
            </a:r>
            <a:r>
              <a:rPr lang="hr-HR" dirty="0" smtClean="0"/>
              <a:t>=12</a:t>
            </a:r>
          </a:p>
          <a:p>
            <a:pPr algn="l"/>
            <a:r>
              <a:rPr lang="hr-HR" dirty="0"/>
              <a:t>b</a:t>
            </a:r>
            <a:r>
              <a:rPr lang="hr-HR" dirty="0" smtClean="0"/>
              <a:t>=4</a:t>
            </a:r>
          </a:p>
          <a:p>
            <a:pPr algn="l"/>
            <a:r>
              <a:rPr lang="hr-HR" dirty="0" err="1"/>
              <a:t>u</a:t>
            </a:r>
            <a:r>
              <a:rPr lang="hr-HR" dirty="0" err="1" smtClean="0"/>
              <a:t>mnozak</a:t>
            </a:r>
            <a:r>
              <a:rPr lang="hr-HR" dirty="0" smtClean="0"/>
              <a:t>=a*b</a:t>
            </a:r>
          </a:p>
          <a:p>
            <a:pPr algn="l"/>
            <a:r>
              <a:rPr lang="hr-HR" dirty="0" err="1" smtClean="0"/>
              <a:t>kolicnik</a:t>
            </a:r>
            <a:r>
              <a:rPr lang="hr-HR" dirty="0" smtClean="0"/>
              <a:t>=a/b</a:t>
            </a:r>
          </a:p>
          <a:p>
            <a:pPr algn="l"/>
            <a:r>
              <a:rPr lang="hr-HR" dirty="0" err="1" smtClean="0"/>
              <a:t>djelomicni</a:t>
            </a:r>
            <a:r>
              <a:rPr lang="hr-HR" dirty="0" smtClean="0"/>
              <a:t>=a//b</a:t>
            </a:r>
            <a:endParaRPr lang="hr-HR" dirty="0"/>
          </a:p>
          <a:p>
            <a:pPr algn="l"/>
            <a:r>
              <a:rPr lang="hr-HR" dirty="0" smtClean="0"/>
              <a:t>ostatak=</a:t>
            </a:r>
            <a:r>
              <a:rPr lang="hr-HR" dirty="0" err="1" smtClean="0"/>
              <a:t>a%b</a:t>
            </a:r>
            <a:endParaRPr lang="hr-HR" dirty="0" smtClean="0"/>
          </a:p>
          <a:p>
            <a:pPr algn="l"/>
            <a:r>
              <a:rPr lang="hr-HR" dirty="0"/>
              <a:t>i</a:t>
            </a:r>
            <a:r>
              <a:rPr lang="hr-HR" dirty="0" smtClean="0"/>
              <a:t>spiši </a:t>
            </a:r>
            <a:r>
              <a:rPr lang="hr-HR" dirty="0" err="1" smtClean="0"/>
              <a:t>umnozak</a:t>
            </a:r>
            <a:endParaRPr lang="hr-HR" dirty="0" smtClean="0"/>
          </a:p>
          <a:p>
            <a:pPr algn="l"/>
            <a:r>
              <a:rPr lang="hr-HR" dirty="0"/>
              <a:t>i</a:t>
            </a:r>
            <a:r>
              <a:rPr lang="hr-HR" dirty="0" smtClean="0"/>
              <a:t>spiši </a:t>
            </a:r>
            <a:r>
              <a:rPr lang="hr-HR" dirty="0" err="1" smtClean="0"/>
              <a:t>kolicnik</a:t>
            </a:r>
            <a:endParaRPr lang="hr-HR" dirty="0" smtClean="0"/>
          </a:p>
          <a:p>
            <a:pPr algn="l"/>
            <a:r>
              <a:rPr lang="hr-HR" dirty="0"/>
              <a:t>i</a:t>
            </a:r>
            <a:r>
              <a:rPr lang="hr-HR" dirty="0" smtClean="0"/>
              <a:t>spiši djelomični, ostatak</a:t>
            </a:r>
            <a:endParaRPr lang="en-US" dirty="0"/>
          </a:p>
        </p:txBody>
      </p:sp>
      <p:sp>
        <p:nvSpPr>
          <p:cNvPr id="7" name="Pravokutnik 6"/>
          <p:cNvSpPr/>
          <p:nvPr/>
        </p:nvSpPr>
        <p:spPr>
          <a:xfrm>
            <a:off x="5632704" y="2203704"/>
            <a:ext cx="5541264" cy="4005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kstniOkvir 5"/>
          <p:cNvSpPr txBox="1"/>
          <p:nvPr/>
        </p:nvSpPr>
        <p:spPr>
          <a:xfrm>
            <a:off x="5806440" y="2299716"/>
            <a:ext cx="525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a</a:t>
            </a:r>
            <a:r>
              <a:rPr lang="hr-HR" sz="2400" dirty="0" smtClean="0"/>
              <a:t>=15</a:t>
            </a:r>
          </a:p>
          <a:p>
            <a:r>
              <a:rPr lang="hr-HR" sz="2400" dirty="0"/>
              <a:t>b</a:t>
            </a:r>
            <a:r>
              <a:rPr lang="hr-HR" sz="2400" dirty="0" smtClean="0"/>
              <a:t>=4</a:t>
            </a:r>
          </a:p>
          <a:p>
            <a:r>
              <a:rPr lang="hr-HR" sz="2400" dirty="0" err="1"/>
              <a:t>u</a:t>
            </a:r>
            <a:r>
              <a:rPr lang="hr-HR" sz="2400" dirty="0" err="1" smtClean="0"/>
              <a:t>mnozak</a:t>
            </a:r>
            <a:r>
              <a:rPr lang="hr-HR" sz="2400" dirty="0" smtClean="0"/>
              <a:t>=a*b</a:t>
            </a:r>
          </a:p>
          <a:p>
            <a:r>
              <a:rPr lang="hr-HR" sz="2400" dirty="0" err="1"/>
              <a:t>k</a:t>
            </a:r>
            <a:r>
              <a:rPr lang="hr-HR" sz="2400" dirty="0" err="1" smtClean="0"/>
              <a:t>olicnik</a:t>
            </a:r>
            <a:r>
              <a:rPr lang="hr-HR" sz="2400" dirty="0" smtClean="0"/>
              <a:t>=a/b</a:t>
            </a:r>
          </a:p>
          <a:p>
            <a:r>
              <a:rPr lang="hr-HR" sz="2400" dirty="0" err="1"/>
              <a:t>d</a:t>
            </a:r>
            <a:r>
              <a:rPr lang="hr-HR" sz="2400" dirty="0" err="1" smtClean="0"/>
              <a:t>jelomicni</a:t>
            </a:r>
            <a:r>
              <a:rPr lang="hr-HR" sz="2400" dirty="0" smtClean="0"/>
              <a:t>=a//b</a:t>
            </a:r>
          </a:p>
          <a:p>
            <a:r>
              <a:rPr lang="hr-HR" sz="2400" dirty="0"/>
              <a:t>o</a:t>
            </a:r>
            <a:r>
              <a:rPr lang="hr-HR" sz="2400" dirty="0" smtClean="0"/>
              <a:t>statak=</a:t>
            </a:r>
            <a:r>
              <a:rPr lang="hr-HR" sz="2400" dirty="0" err="1" smtClean="0"/>
              <a:t>a%b</a:t>
            </a:r>
            <a:endParaRPr lang="hr-HR" sz="2400" dirty="0" smtClean="0"/>
          </a:p>
          <a:p>
            <a:r>
              <a:rPr lang="hr-HR" sz="2400" dirty="0"/>
              <a:t>p</a:t>
            </a:r>
            <a:r>
              <a:rPr lang="hr-HR" sz="2400" dirty="0" smtClean="0"/>
              <a:t>rint(a,’*’,b,’=‘,</a:t>
            </a:r>
            <a:r>
              <a:rPr lang="hr-HR" sz="2400" dirty="0" err="1" smtClean="0"/>
              <a:t>umnozak</a:t>
            </a:r>
            <a:r>
              <a:rPr lang="hr-HR" sz="2400" dirty="0" smtClean="0"/>
              <a:t>)</a:t>
            </a:r>
          </a:p>
          <a:p>
            <a:r>
              <a:rPr lang="hr-HR" sz="2400" dirty="0"/>
              <a:t>p</a:t>
            </a:r>
            <a:r>
              <a:rPr lang="hr-HR" sz="2400" dirty="0" smtClean="0"/>
              <a:t>rint(</a:t>
            </a:r>
            <a:r>
              <a:rPr lang="hr-HR" sz="2400" dirty="0" err="1" smtClean="0"/>
              <a:t>a,’:’,b</a:t>
            </a:r>
            <a:r>
              <a:rPr lang="hr-HR" sz="2400" dirty="0" smtClean="0"/>
              <a:t>,’=‘,</a:t>
            </a:r>
            <a:r>
              <a:rPr lang="hr-HR" sz="2400" dirty="0" err="1" smtClean="0"/>
              <a:t>kolicnik</a:t>
            </a:r>
            <a:r>
              <a:rPr lang="hr-HR" sz="2400" dirty="0" smtClean="0"/>
              <a:t>)</a:t>
            </a:r>
          </a:p>
          <a:p>
            <a:r>
              <a:rPr lang="hr-HR" sz="2400" dirty="0"/>
              <a:t>p</a:t>
            </a:r>
            <a:r>
              <a:rPr lang="hr-HR" sz="2400" dirty="0" smtClean="0"/>
              <a:t>rint(</a:t>
            </a:r>
            <a:r>
              <a:rPr lang="hr-HR" sz="2400" dirty="0" err="1" smtClean="0"/>
              <a:t>a,’:’,b</a:t>
            </a:r>
            <a:r>
              <a:rPr lang="hr-HR" sz="2400" dirty="0" smtClean="0"/>
              <a:t>,’=‘,</a:t>
            </a:r>
            <a:r>
              <a:rPr lang="hr-HR" sz="2400" dirty="0" err="1" smtClean="0"/>
              <a:t>djelomicni</a:t>
            </a:r>
            <a:r>
              <a:rPr lang="hr-HR" sz="2400" dirty="0" smtClean="0"/>
              <a:t>,’(‘,ostatak,’)’)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355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Napiši program za izračunavanje zbroja dvaju brojeva i ispisivanje dobivenog zbroja!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2462784" cy="4351338"/>
          </a:xfrm>
        </p:spPr>
        <p:txBody>
          <a:bodyPr/>
          <a:lstStyle/>
          <a:p>
            <a:pPr marL="0" indent="0">
              <a:buNone/>
            </a:pPr>
            <a:r>
              <a:rPr lang="hr-HR" u="sng" dirty="0" smtClean="0"/>
              <a:t>Algoritam</a:t>
            </a:r>
          </a:p>
          <a:p>
            <a:pPr marL="0" indent="0">
              <a:buNone/>
            </a:pPr>
            <a:r>
              <a:rPr lang="hr-HR" b="1" dirty="0"/>
              <a:t>u</a:t>
            </a:r>
            <a:r>
              <a:rPr lang="hr-HR" b="1" dirty="0" smtClean="0"/>
              <a:t>piši</a:t>
            </a:r>
            <a:r>
              <a:rPr lang="hr-HR" dirty="0" smtClean="0"/>
              <a:t> a</a:t>
            </a:r>
          </a:p>
          <a:p>
            <a:pPr marL="0" indent="0">
              <a:buNone/>
            </a:pPr>
            <a:r>
              <a:rPr lang="hr-HR" b="1" dirty="0" smtClean="0"/>
              <a:t>upiši</a:t>
            </a:r>
            <a:r>
              <a:rPr lang="hr-HR" dirty="0" smtClean="0"/>
              <a:t> b</a:t>
            </a:r>
          </a:p>
          <a:p>
            <a:pPr marL="0" indent="0">
              <a:buNone/>
            </a:pPr>
            <a:r>
              <a:rPr lang="hr-HR" dirty="0" smtClean="0"/>
              <a:t>zbroj=</a:t>
            </a:r>
            <a:r>
              <a:rPr lang="hr-HR" dirty="0" err="1" smtClean="0"/>
              <a:t>a+b</a:t>
            </a: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ispiši</a:t>
            </a:r>
            <a:r>
              <a:rPr lang="hr-HR" dirty="0" smtClean="0"/>
              <a:t> zbroj</a:t>
            </a:r>
            <a:endParaRPr lang="en-US" dirty="0"/>
          </a:p>
        </p:txBody>
      </p:sp>
      <p:sp>
        <p:nvSpPr>
          <p:cNvPr id="4" name="TekstniOkvir 3"/>
          <p:cNvSpPr txBox="1"/>
          <p:nvPr/>
        </p:nvSpPr>
        <p:spPr>
          <a:xfrm>
            <a:off x="4846320" y="2423160"/>
            <a:ext cx="51755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u="sng" dirty="0" smtClean="0"/>
              <a:t>Program</a:t>
            </a:r>
          </a:p>
          <a:p>
            <a:r>
              <a:rPr lang="hr-HR" sz="2400" dirty="0" smtClean="0">
                <a:solidFill>
                  <a:srgbClr val="7030A0"/>
                </a:solidFill>
              </a:rPr>
              <a:t>print</a:t>
            </a:r>
            <a:r>
              <a:rPr lang="hr-HR" sz="2400" dirty="0" smtClean="0"/>
              <a:t>( </a:t>
            </a:r>
            <a:r>
              <a:rPr lang="hr-HR" sz="2400" dirty="0" smtClean="0">
                <a:solidFill>
                  <a:srgbClr val="00B050"/>
                </a:solidFill>
              </a:rPr>
              <a:t>‘Upiši prvi pribrojnik: ‘ </a:t>
            </a:r>
            <a:r>
              <a:rPr lang="hr-HR" sz="2400" dirty="0" smtClean="0"/>
              <a:t>)</a:t>
            </a:r>
          </a:p>
          <a:p>
            <a:r>
              <a:rPr lang="hr-HR" sz="2400" dirty="0" smtClean="0"/>
              <a:t>a=</a:t>
            </a:r>
            <a:r>
              <a:rPr lang="hr-HR" sz="2400" dirty="0" smtClean="0">
                <a:solidFill>
                  <a:srgbClr val="7030A0"/>
                </a:solidFill>
              </a:rPr>
              <a:t>input</a:t>
            </a:r>
            <a:r>
              <a:rPr lang="hr-HR" sz="2400" dirty="0" smtClean="0"/>
              <a:t>()</a:t>
            </a:r>
          </a:p>
          <a:p>
            <a:r>
              <a:rPr lang="hr-HR" sz="2400" dirty="0" smtClean="0">
                <a:solidFill>
                  <a:srgbClr val="7030A0"/>
                </a:solidFill>
              </a:rPr>
              <a:t>print</a:t>
            </a:r>
            <a:r>
              <a:rPr lang="hr-HR" sz="2400" dirty="0" smtClean="0"/>
              <a:t>( </a:t>
            </a:r>
            <a:r>
              <a:rPr lang="hr-HR" sz="2400" dirty="0" smtClean="0">
                <a:solidFill>
                  <a:srgbClr val="00B050"/>
                </a:solidFill>
              </a:rPr>
              <a:t>‘Upiši drugi pribrojnik: ’ </a:t>
            </a:r>
            <a:r>
              <a:rPr lang="hr-HR" sz="2400" dirty="0" smtClean="0"/>
              <a:t>)</a:t>
            </a:r>
          </a:p>
          <a:p>
            <a:r>
              <a:rPr lang="hr-HR" sz="2400" dirty="0" smtClean="0"/>
              <a:t>b=</a:t>
            </a:r>
            <a:r>
              <a:rPr lang="hr-HR" sz="2400" dirty="0" smtClean="0">
                <a:solidFill>
                  <a:srgbClr val="7030A0"/>
                </a:solidFill>
              </a:rPr>
              <a:t>input</a:t>
            </a:r>
            <a:r>
              <a:rPr lang="hr-HR" sz="2400" dirty="0" smtClean="0"/>
              <a:t>()</a:t>
            </a:r>
          </a:p>
          <a:p>
            <a:r>
              <a:rPr lang="hr-HR" sz="2400" dirty="0" smtClean="0"/>
              <a:t>zbroj=</a:t>
            </a:r>
            <a:r>
              <a:rPr lang="hr-HR" sz="2400" dirty="0" err="1" smtClean="0"/>
              <a:t>a+b</a:t>
            </a:r>
            <a:endParaRPr lang="hr-HR" sz="2400" dirty="0" smtClean="0"/>
          </a:p>
          <a:p>
            <a:r>
              <a:rPr lang="hr-HR" sz="2400" dirty="0" smtClean="0">
                <a:solidFill>
                  <a:srgbClr val="7030A0"/>
                </a:solidFill>
              </a:rPr>
              <a:t>print</a:t>
            </a:r>
            <a:r>
              <a:rPr lang="hr-HR" sz="2400" dirty="0" smtClean="0"/>
              <a:t>( </a:t>
            </a:r>
            <a:r>
              <a:rPr lang="hr-HR" sz="2400" dirty="0" smtClean="0">
                <a:solidFill>
                  <a:srgbClr val="00B050"/>
                </a:solidFill>
              </a:rPr>
              <a:t>‘Zbroj je ‘</a:t>
            </a:r>
            <a:r>
              <a:rPr lang="hr-HR" sz="2400" dirty="0" smtClean="0"/>
              <a:t>, zbroj )</a:t>
            </a:r>
            <a:endParaRPr lang="en-US" sz="24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838200" y="5566326"/>
            <a:ext cx="5632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Je li zadatak ispravno izvršen?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779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563752"/>
            <a:ext cx="5681472" cy="5480431"/>
          </a:xfrm>
        </p:spPr>
        <p:txBody>
          <a:bodyPr/>
          <a:lstStyle/>
          <a:p>
            <a:pPr marL="0" indent="0">
              <a:buNone/>
            </a:pPr>
            <a:r>
              <a:rPr lang="hr-HR" u="sng" dirty="0"/>
              <a:t>Program</a:t>
            </a:r>
          </a:p>
          <a:p>
            <a:pPr marL="0" indent="0">
              <a:buNone/>
            </a:pPr>
            <a:r>
              <a:rPr lang="hr-HR" dirty="0">
                <a:solidFill>
                  <a:srgbClr val="7030A0"/>
                </a:solidFill>
              </a:rPr>
              <a:t>print</a:t>
            </a:r>
            <a:r>
              <a:rPr lang="hr-HR" dirty="0"/>
              <a:t>( </a:t>
            </a:r>
            <a:r>
              <a:rPr lang="hr-HR" dirty="0">
                <a:solidFill>
                  <a:srgbClr val="00B050"/>
                </a:solidFill>
              </a:rPr>
              <a:t>‘Upiši prvi pribrojnik: ‘ </a:t>
            </a:r>
            <a:r>
              <a:rPr lang="hr-HR" dirty="0"/>
              <a:t>)</a:t>
            </a:r>
          </a:p>
          <a:p>
            <a:pPr marL="0" indent="0">
              <a:buNone/>
            </a:pPr>
            <a:r>
              <a:rPr lang="hr-HR" dirty="0"/>
              <a:t>a=</a:t>
            </a:r>
            <a:r>
              <a:rPr lang="hr-HR" dirty="0">
                <a:solidFill>
                  <a:srgbClr val="7030A0"/>
                </a:solidFill>
              </a:rPr>
              <a:t>input</a:t>
            </a:r>
            <a:r>
              <a:rPr lang="hr-HR" dirty="0"/>
              <a:t>()</a:t>
            </a:r>
          </a:p>
          <a:p>
            <a:pPr marL="0" indent="0">
              <a:buNone/>
            </a:pPr>
            <a:r>
              <a:rPr lang="hr-HR" dirty="0">
                <a:solidFill>
                  <a:srgbClr val="7030A0"/>
                </a:solidFill>
              </a:rPr>
              <a:t>print</a:t>
            </a:r>
            <a:r>
              <a:rPr lang="hr-HR" dirty="0"/>
              <a:t>( </a:t>
            </a:r>
            <a:r>
              <a:rPr lang="hr-HR" dirty="0">
                <a:solidFill>
                  <a:srgbClr val="00B050"/>
                </a:solidFill>
              </a:rPr>
              <a:t>‘Upiši drugi pribrojnik: ’ </a:t>
            </a:r>
            <a:r>
              <a:rPr lang="hr-HR" dirty="0"/>
              <a:t>)</a:t>
            </a:r>
          </a:p>
          <a:p>
            <a:pPr marL="0" indent="0">
              <a:buNone/>
            </a:pPr>
            <a:r>
              <a:rPr lang="hr-HR" dirty="0"/>
              <a:t>b=</a:t>
            </a:r>
            <a:r>
              <a:rPr lang="hr-HR" dirty="0">
                <a:solidFill>
                  <a:srgbClr val="7030A0"/>
                </a:solidFill>
              </a:rPr>
              <a:t>input</a:t>
            </a:r>
            <a:r>
              <a:rPr lang="hr-HR" dirty="0"/>
              <a:t>()</a:t>
            </a:r>
          </a:p>
          <a:p>
            <a:pPr marL="0" indent="0">
              <a:buNone/>
            </a:pPr>
            <a:r>
              <a:rPr lang="hr-HR" dirty="0" smtClean="0"/>
              <a:t>zbroj=</a:t>
            </a:r>
            <a:r>
              <a:rPr lang="hr-HR" dirty="0" err="1" smtClean="0">
                <a:solidFill>
                  <a:srgbClr val="7030A0"/>
                </a:solidFill>
              </a:rPr>
              <a:t>int</a:t>
            </a:r>
            <a:r>
              <a:rPr lang="hr-HR" dirty="0" smtClean="0"/>
              <a:t>(a)+</a:t>
            </a:r>
            <a:r>
              <a:rPr lang="hr-HR" dirty="0" err="1" smtClean="0">
                <a:solidFill>
                  <a:srgbClr val="7030A0"/>
                </a:solidFill>
              </a:rPr>
              <a:t>int</a:t>
            </a:r>
            <a:r>
              <a:rPr lang="hr-HR" dirty="0" smtClean="0"/>
              <a:t>(b)</a:t>
            </a:r>
            <a:endParaRPr lang="hr-HR" dirty="0"/>
          </a:p>
          <a:p>
            <a:pPr marL="0" indent="0">
              <a:buNone/>
            </a:pPr>
            <a:r>
              <a:rPr lang="hr-HR" dirty="0">
                <a:solidFill>
                  <a:srgbClr val="7030A0"/>
                </a:solidFill>
              </a:rPr>
              <a:t>print</a:t>
            </a:r>
            <a:r>
              <a:rPr lang="hr-HR" dirty="0"/>
              <a:t>( </a:t>
            </a:r>
            <a:r>
              <a:rPr lang="hr-HR" dirty="0">
                <a:solidFill>
                  <a:srgbClr val="00B050"/>
                </a:solidFill>
              </a:rPr>
              <a:t>‘Zbroj je ‘</a:t>
            </a:r>
            <a:r>
              <a:rPr lang="hr-HR" dirty="0"/>
              <a:t>, zbroj )</a:t>
            </a:r>
            <a:endParaRPr lang="en-US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kstniOkvir 3"/>
          <p:cNvSpPr txBox="1"/>
          <p:nvPr/>
        </p:nvSpPr>
        <p:spPr>
          <a:xfrm>
            <a:off x="6793992" y="1014984"/>
            <a:ext cx="32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input-naredba za upis podataka</a:t>
            </a:r>
          </a:p>
          <a:p>
            <a:endParaRPr lang="hr-HR" dirty="0"/>
          </a:p>
          <a:p>
            <a:r>
              <a:rPr lang="hr-HR" dirty="0" smtClean="0"/>
              <a:t>Upis broja u varijablu a</a:t>
            </a:r>
          </a:p>
          <a:p>
            <a:r>
              <a:rPr lang="hr-HR" dirty="0" smtClean="0"/>
              <a:t>a=</a:t>
            </a:r>
            <a:r>
              <a:rPr lang="hr-HR" dirty="0" smtClean="0">
                <a:solidFill>
                  <a:srgbClr val="7030A0"/>
                </a:solidFill>
              </a:rPr>
              <a:t>input</a:t>
            </a:r>
            <a:r>
              <a:rPr lang="hr-HR" dirty="0" smtClean="0"/>
              <a:t>()</a:t>
            </a:r>
          </a:p>
          <a:p>
            <a:r>
              <a:rPr lang="hr-HR" dirty="0" smtClean="0"/>
              <a:t>a=</a:t>
            </a:r>
            <a:r>
              <a:rPr lang="hr-HR" dirty="0" err="1" smtClean="0">
                <a:solidFill>
                  <a:srgbClr val="7030A0"/>
                </a:solidFill>
              </a:rPr>
              <a:t>int</a:t>
            </a:r>
            <a:r>
              <a:rPr lang="hr-HR" dirty="0" smtClean="0"/>
              <a:t>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8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Idealno </a:t>
            </a:r>
            <a:r>
              <a:rPr lang="hr-HR" dirty="0" err="1" smtClean="0"/>
              <a:t>rješanje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5352288" cy="4328287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a=</a:t>
            </a:r>
            <a:r>
              <a:rPr lang="hr-HR" dirty="0" smtClean="0">
                <a:solidFill>
                  <a:srgbClr val="7030A0"/>
                </a:solidFill>
              </a:rPr>
              <a:t>input</a:t>
            </a:r>
            <a:r>
              <a:rPr lang="hr-HR" dirty="0" smtClean="0"/>
              <a:t>( </a:t>
            </a:r>
            <a:r>
              <a:rPr lang="hr-HR" dirty="0" smtClean="0">
                <a:solidFill>
                  <a:srgbClr val="00B050"/>
                </a:solidFill>
              </a:rPr>
              <a:t>‘Upiši prvi pribrojnik: ‘ 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r>
              <a:rPr lang="hr-HR" dirty="0" smtClean="0"/>
              <a:t>b=</a:t>
            </a:r>
            <a:r>
              <a:rPr lang="hr-HR" dirty="0" smtClean="0">
                <a:solidFill>
                  <a:srgbClr val="7030A0"/>
                </a:solidFill>
              </a:rPr>
              <a:t>input</a:t>
            </a:r>
            <a:r>
              <a:rPr lang="hr-HR" dirty="0" smtClean="0"/>
              <a:t>( </a:t>
            </a:r>
            <a:r>
              <a:rPr lang="hr-HR" dirty="0" smtClean="0">
                <a:solidFill>
                  <a:srgbClr val="00B050"/>
                </a:solidFill>
              </a:rPr>
              <a:t>‘Upiši drugi pribrojnik: ‘ 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r>
              <a:rPr lang="hr-HR" dirty="0" smtClean="0"/>
              <a:t>zbroj=</a:t>
            </a:r>
            <a:r>
              <a:rPr lang="hr-HR" dirty="0" err="1" smtClean="0">
                <a:solidFill>
                  <a:srgbClr val="7030A0"/>
                </a:solidFill>
              </a:rPr>
              <a:t>int</a:t>
            </a:r>
            <a:r>
              <a:rPr lang="hr-HR" dirty="0" smtClean="0"/>
              <a:t>(a)+</a:t>
            </a:r>
            <a:r>
              <a:rPr lang="hr-HR" dirty="0" err="1" smtClean="0">
                <a:solidFill>
                  <a:srgbClr val="7030A0"/>
                </a:solidFill>
              </a:rPr>
              <a:t>int</a:t>
            </a:r>
            <a:r>
              <a:rPr lang="hr-HR" dirty="0" smtClean="0"/>
              <a:t>(b)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7030A0"/>
                </a:solidFill>
              </a:rPr>
              <a:t>print</a:t>
            </a:r>
            <a:r>
              <a:rPr lang="hr-HR" dirty="0" smtClean="0"/>
              <a:t>( </a:t>
            </a:r>
            <a:r>
              <a:rPr lang="hr-HR" dirty="0" smtClean="0">
                <a:solidFill>
                  <a:srgbClr val="00B050"/>
                </a:solidFill>
              </a:rPr>
              <a:t>‘Zbroj je ‘</a:t>
            </a:r>
            <a:r>
              <a:rPr lang="hr-HR" dirty="0" smtClean="0"/>
              <a:t>,zbroj)</a:t>
            </a:r>
            <a:endParaRPr lang="en-US" dirty="0"/>
          </a:p>
        </p:txBody>
      </p:sp>
      <p:sp>
        <p:nvSpPr>
          <p:cNvPr id="4" name="TekstniOkvir 3"/>
          <p:cNvSpPr txBox="1"/>
          <p:nvPr/>
        </p:nvSpPr>
        <p:spPr>
          <a:xfrm>
            <a:off x="6483096" y="859536"/>
            <a:ext cx="4709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dirty="0" smtClean="0"/>
              <a:t>Naredba za upis podataka je </a:t>
            </a:r>
            <a:r>
              <a:rPr lang="hr-HR" sz="2400" dirty="0" smtClean="0">
                <a:solidFill>
                  <a:srgbClr val="7030A0"/>
                </a:solidFill>
              </a:rPr>
              <a:t>input</a:t>
            </a:r>
            <a:r>
              <a:rPr lang="hr-HR" sz="2400" dirty="0" smtClean="0"/>
              <a:t>. Najčešće je upotrebljavamo u obliku x=</a:t>
            </a:r>
            <a:r>
              <a:rPr lang="hr-HR" sz="2400" dirty="0" smtClean="0">
                <a:solidFill>
                  <a:srgbClr val="7030A0"/>
                </a:solidFill>
              </a:rPr>
              <a:t>input</a:t>
            </a:r>
            <a:r>
              <a:rPr lang="hr-HR" sz="2400" dirty="0" smtClean="0"/>
              <a:t>( </a:t>
            </a:r>
            <a:r>
              <a:rPr lang="hr-HR" sz="2400" dirty="0" smtClean="0">
                <a:solidFill>
                  <a:srgbClr val="00B050"/>
                </a:solidFill>
              </a:rPr>
              <a:t>‘poruka’ </a:t>
            </a:r>
            <a:r>
              <a:rPr lang="hr-HR" sz="2400" dirty="0" smtClean="0"/>
              <a:t>), gdje je x mjesto u memoriji na kojemu pamtimo podatak, a </a:t>
            </a:r>
            <a:r>
              <a:rPr lang="hr-HR" sz="2400" dirty="0" smtClean="0">
                <a:solidFill>
                  <a:srgbClr val="00B050"/>
                </a:solidFill>
              </a:rPr>
              <a:t>poruka</a:t>
            </a:r>
            <a:r>
              <a:rPr lang="hr-HR" sz="2400" dirty="0" smtClean="0"/>
              <a:t> opis podatka koji upisujemo.</a:t>
            </a:r>
          </a:p>
          <a:p>
            <a:pPr algn="just"/>
            <a:endParaRPr lang="hr-HR" sz="2400" dirty="0" smtClean="0"/>
          </a:p>
          <a:p>
            <a:pPr algn="just"/>
            <a:r>
              <a:rPr lang="hr-HR" sz="2400" dirty="0" smtClean="0"/>
              <a:t>Naredba upisani podatak shvaća kao tekst, pa ga prije računanja moramo pretvoriti u broj (</a:t>
            </a:r>
            <a:r>
              <a:rPr lang="hr-HR" sz="2400" dirty="0" smtClean="0">
                <a:solidFill>
                  <a:srgbClr val="7030A0"/>
                </a:solidFill>
              </a:rPr>
              <a:t>int</a:t>
            </a:r>
            <a:r>
              <a:rPr lang="hr-HR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527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5310" y="365125"/>
            <a:ext cx="11038490" cy="1999703"/>
          </a:xfrm>
        </p:spPr>
        <p:txBody>
          <a:bodyPr/>
          <a:lstStyle/>
          <a:p>
            <a:r>
              <a:rPr lang="hr-HR" dirty="0" smtClean="0"/>
              <a:t>Napišite program za računanje opsega trokuta kome su zadane duljine stranica trokuta a,b,c!</a:t>
            </a:r>
            <a:endParaRPr lang="en-US" dirty="0"/>
          </a:p>
        </p:txBody>
      </p:sp>
      <p:sp>
        <p:nvSpPr>
          <p:cNvPr id="6" name="TekstniOkvir 5"/>
          <p:cNvSpPr txBox="1"/>
          <p:nvPr/>
        </p:nvSpPr>
        <p:spPr>
          <a:xfrm>
            <a:off x="693683" y="2606565"/>
            <a:ext cx="64113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a=</a:t>
            </a:r>
            <a:r>
              <a:rPr lang="hr-HR" sz="3200" dirty="0" smtClean="0">
                <a:solidFill>
                  <a:srgbClr val="7030A0"/>
                </a:solidFill>
              </a:rPr>
              <a:t>input</a:t>
            </a:r>
            <a:r>
              <a:rPr lang="hr-HR" sz="3200" dirty="0" smtClean="0"/>
              <a:t> (</a:t>
            </a:r>
            <a:r>
              <a:rPr lang="hr-HR" sz="3200" dirty="0" smtClean="0">
                <a:solidFill>
                  <a:srgbClr val="00B050"/>
                </a:solidFill>
              </a:rPr>
              <a:t>‘a=‘</a:t>
            </a:r>
            <a:r>
              <a:rPr lang="hr-HR" sz="3200" dirty="0" smtClean="0"/>
              <a:t>)</a:t>
            </a:r>
          </a:p>
          <a:p>
            <a:r>
              <a:rPr lang="hr-HR" sz="3200" dirty="0" smtClean="0"/>
              <a:t>b=</a:t>
            </a:r>
            <a:r>
              <a:rPr lang="hr-HR" sz="3200" dirty="0" smtClean="0">
                <a:solidFill>
                  <a:srgbClr val="7030A0"/>
                </a:solidFill>
              </a:rPr>
              <a:t>input</a:t>
            </a:r>
            <a:r>
              <a:rPr lang="hr-HR" sz="3200" dirty="0" smtClean="0"/>
              <a:t>(</a:t>
            </a:r>
            <a:r>
              <a:rPr lang="hr-HR" sz="3200" dirty="0" smtClean="0">
                <a:solidFill>
                  <a:srgbClr val="00B050"/>
                </a:solidFill>
              </a:rPr>
              <a:t>‘b=‘</a:t>
            </a:r>
            <a:r>
              <a:rPr lang="hr-HR" sz="3200" dirty="0" smtClean="0"/>
              <a:t>)</a:t>
            </a:r>
          </a:p>
          <a:p>
            <a:r>
              <a:rPr lang="hr-HR" sz="3200" dirty="0" smtClean="0"/>
              <a:t>c=</a:t>
            </a:r>
            <a:r>
              <a:rPr lang="hr-HR" sz="3200" dirty="0" smtClean="0">
                <a:solidFill>
                  <a:srgbClr val="7030A0"/>
                </a:solidFill>
              </a:rPr>
              <a:t>input</a:t>
            </a:r>
            <a:r>
              <a:rPr lang="hr-HR" sz="3200" dirty="0" smtClean="0"/>
              <a:t>(</a:t>
            </a:r>
            <a:r>
              <a:rPr lang="hr-HR" sz="3200" dirty="0" smtClean="0">
                <a:solidFill>
                  <a:srgbClr val="00B050"/>
                </a:solidFill>
              </a:rPr>
              <a:t>‘c=‘</a:t>
            </a:r>
            <a:r>
              <a:rPr lang="hr-HR" sz="3200" dirty="0" smtClean="0"/>
              <a:t>)</a:t>
            </a:r>
          </a:p>
          <a:p>
            <a:r>
              <a:rPr lang="hr-HR" sz="3200" dirty="0" smtClean="0"/>
              <a:t>opseg=</a:t>
            </a:r>
            <a:r>
              <a:rPr lang="hr-HR" sz="3200" dirty="0" smtClean="0">
                <a:solidFill>
                  <a:srgbClr val="7030A0"/>
                </a:solidFill>
              </a:rPr>
              <a:t>int</a:t>
            </a:r>
            <a:r>
              <a:rPr lang="hr-HR" sz="3200" dirty="0" smtClean="0"/>
              <a:t>(a)+</a:t>
            </a:r>
            <a:r>
              <a:rPr lang="hr-HR" sz="3200" dirty="0" smtClean="0">
                <a:solidFill>
                  <a:srgbClr val="7030A0"/>
                </a:solidFill>
              </a:rPr>
              <a:t>int</a:t>
            </a:r>
            <a:r>
              <a:rPr lang="hr-HR" sz="3200" dirty="0" smtClean="0"/>
              <a:t>(b)+</a:t>
            </a:r>
            <a:r>
              <a:rPr lang="hr-HR" sz="3200" dirty="0" smtClean="0">
                <a:solidFill>
                  <a:srgbClr val="7030A0"/>
                </a:solidFill>
              </a:rPr>
              <a:t>int</a:t>
            </a:r>
            <a:r>
              <a:rPr lang="hr-HR" sz="3200" dirty="0" smtClean="0"/>
              <a:t>(c)</a:t>
            </a:r>
          </a:p>
          <a:p>
            <a:r>
              <a:rPr lang="hr-HR" sz="3200" dirty="0" smtClean="0">
                <a:solidFill>
                  <a:srgbClr val="7030A0"/>
                </a:solidFill>
              </a:rPr>
              <a:t>print</a:t>
            </a:r>
            <a:r>
              <a:rPr lang="hr-HR" sz="3200" dirty="0" smtClean="0"/>
              <a:t>(</a:t>
            </a:r>
            <a:r>
              <a:rPr lang="hr-HR" sz="3200" dirty="0" smtClean="0">
                <a:solidFill>
                  <a:srgbClr val="00B050"/>
                </a:solidFill>
              </a:rPr>
              <a:t>‘Opseg trokuta je ‘</a:t>
            </a:r>
            <a:r>
              <a:rPr lang="hr-HR" sz="3200" dirty="0" smtClean="0"/>
              <a:t>,opseg)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337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47151"/>
          </a:xfrm>
        </p:spPr>
        <p:txBody>
          <a:bodyPr/>
          <a:lstStyle/>
          <a:p>
            <a:r>
              <a:rPr lang="hr-HR" dirty="0" smtClean="0"/>
              <a:t>Napiši program koji traži da upišete svoje ime, a zatim vas pozdravi!</a:t>
            </a:r>
            <a:endParaRPr lang="en-US" dirty="0"/>
          </a:p>
        </p:txBody>
      </p:sp>
      <p:sp>
        <p:nvSpPr>
          <p:cNvPr id="4" name="TekstniOkvir 3"/>
          <p:cNvSpPr txBox="1"/>
          <p:nvPr/>
        </p:nvSpPr>
        <p:spPr>
          <a:xfrm>
            <a:off x="1502979" y="2900856"/>
            <a:ext cx="78512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ime=</a:t>
            </a:r>
            <a:r>
              <a:rPr lang="hr-HR" sz="2800" dirty="0" smtClean="0">
                <a:solidFill>
                  <a:srgbClr val="7030A0"/>
                </a:solidFill>
              </a:rPr>
              <a:t>input</a:t>
            </a:r>
            <a:r>
              <a:rPr lang="hr-HR" sz="2800" dirty="0" smtClean="0"/>
              <a:t>(</a:t>
            </a:r>
            <a:r>
              <a:rPr lang="hr-HR" sz="2800" dirty="0" smtClean="0">
                <a:solidFill>
                  <a:srgbClr val="00B050"/>
                </a:solidFill>
              </a:rPr>
              <a:t>‘Kako se zoveš? ‘</a:t>
            </a:r>
            <a:r>
              <a:rPr lang="hr-HR" sz="2800" dirty="0" smtClean="0"/>
              <a:t>)</a:t>
            </a:r>
          </a:p>
          <a:p>
            <a:r>
              <a:rPr lang="hr-HR" sz="2800" dirty="0" smtClean="0">
                <a:solidFill>
                  <a:srgbClr val="7030A0"/>
                </a:solidFill>
              </a:rPr>
              <a:t>print</a:t>
            </a:r>
            <a:r>
              <a:rPr lang="hr-HR" sz="2800" dirty="0" smtClean="0"/>
              <a:t>(</a:t>
            </a:r>
            <a:r>
              <a:rPr lang="hr-HR" sz="2800" dirty="0" smtClean="0">
                <a:solidFill>
                  <a:srgbClr val="00B050"/>
                </a:solidFill>
              </a:rPr>
              <a:t>‘Drago mi je ‘</a:t>
            </a:r>
            <a:r>
              <a:rPr lang="hr-HR" sz="2800" dirty="0" smtClean="0"/>
              <a:t>,ime, </a:t>
            </a:r>
            <a:r>
              <a:rPr lang="hr-HR" sz="2800" dirty="0" smtClean="0">
                <a:solidFill>
                  <a:srgbClr val="00B050"/>
                </a:solidFill>
              </a:rPr>
              <a:t>‘ da smo se upoznali!’</a:t>
            </a:r>
            <a:r>
              <a:rPr lang="hr-HR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070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324</Words>
  <Application>Microsoft Office PowerPoint</Application>
  <PresentationFormat>Široki zaslon</PresentationFormat>
  <Paragraphs>64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PowerPoint prezentacija</vt:lpstr>
      <vt:lpstr>Napiši program za izračunavanje zbroja dvaju brojeva i ispisivanje dobivenog zbroja!</vt:lpstr>
      <vt:lpstr>PowerPoint prezentacija</vt:lpstr>
      <vt:lpstr>Idealno rješanje</vt:lpstr>
      <vt:lpstr>Napišite program za računanje opsega trokuta kome su zadane duljine stranica trokuta a,b,c!</vt:lpstr>
      <vt:lpstr>Napiši program koji traži da upišete svoje ime, a zatim vas pozdravi!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Filjoro Gorupek</dc:creator>
  <cp:lastModifiedBy>Filjoro Gorupek</cp:lastModifiedBy>
  <cp:revision>6</cp:revision>
  <dcterms:created xsi:type="dcterms:W3CDTF">2017-10-13T07:54:57Z</dcterms:created>
  <dcterms:modified xsi:type="dcterms:W3CDTF">2017-10-13T08:36:02Z</dcterms:modified>
</cp:coreProperties>
</file>