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B9B675-E2E7-4D5E-AAF4-BDCE61EC6CCF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841558-AACE-4404-A1FA-140FA545E9B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3277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9CCAC4-0BE0-4EBE-A1E0-BB0CAF157B41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hr-HR" noProof="0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noProof="0" dirty="0" smtClean="0"/>
              <a:t>Uredite stilove teksta matrice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2"/>
            <a:r>
              <a:rPr lang="hr-HR" noProof="0" dirty="0" smtClean="0"/>
              <a:t>Treća razina</a:t>
            </a:r>
          </a:p>
          <a:p>
            <a:pPr lvl="3"/>
            <a:r>
              <a:rPr lang="hr-HR" noProof="0" dirty="0" smtClean="0"/>
              <a:t>Četvrta razina</a:t>
            </a:r>
          </a:p>
          <a:p>
            <a:pPr lvl="4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28B45C-3A6B-4433-B236-A03D2F7EDBB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8490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4579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120730-234E-4660-A36E-2A9954448D68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191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7651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44828C-9E14-4E85-848F-1265BA8BA728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2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7044-028D-4651-AB73-572770A9B6DB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9E5B-8084-49A5-A207-D4FA0B83C7F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8375-7577-42D1-B7C2-1E311BD4CFE1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4F1B-BC06-426D-B676-6C2B2C38A4E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0FA8C-062C-4A75-B072-44FD5D604C86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12E32-59F6-44E0-ACAC-D22495B89E49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10"/>
          <p:cNvSpPr txBox="1"/>
          <p:nvPr/>
        </p:nvSpPr>
        <p:spPr>
          <a:xfrm>
            <a:off x="898525" y="971550"/>
            <a:ext cx="801688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6" name="TekstniOkvir 12"/>
          <p:cNvSpPr txBox="1"/>
          <p:nvPr/>
        </p:nvSpPr>
        <p:spPr>
          <a:xfrm>
            <a:off x="9329738" y="2613025"/>
            <a:ext cx="803275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ED1C-A551-4B09-BE4D-72E600A60BB2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1DD1-99D6-4F6F-B6DB-076DBB69245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7FF-5358-498B-BA44-B6F8F69B2CAE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5674-E78C-46D6-9F00-716CEEDFC3F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Kartica s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10"/>
          <p:cNvSpPr txBox="1"/>
          <p:nvPr/>
        </p:nvSpPr>
        <p:spPr>
          <a:xfrm>
            <a:off x="9334500" y="3316288"/>
            <a:ext cx="801688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”</a:t>
            </a:r>
            <a:endParaRPr lang="hr-HR" dirty="0"/>
          </a:p>
        </p:txBody>
      </p:sp>
      <p:sp>
        <p:nvSpPr>
          <p:cNvPr id="5" name="TekstniOkvir 13"/>
          <p:cNvSpPr txBox="1"/>
          <p:nvPr/>
        </p:nvSpPr>
        <p:spPr>
          <a:xfrm>
            <a:off x="898525" y="971550"/>
            <a:ext cx="801688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800" dirty="0" smtClean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“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8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70ED-0D0C-4077-BC45-54D69DE18469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1302-FC62-42F9-9724-C058B868515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čno ili neto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10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Rezervirano mjesto teksta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3A9F-C0CE-49ED-9BA6-B825481CBEEF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CE3E9-89F6-40C3-BE61-B0C3504D480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vni poveznik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Rezervirano mjesto teksta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Rezervirano mjesto teksta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Rezervirano mjesto teksta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Rezervirano mjesto datuma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142A4-A8F2-48EB-A6B2-1293989DA96E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12" name="Rezervirano mjesto podnožja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EEF9-A6E3-448C-80B3-E4DC4F22753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avni poveznik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Rezervirano mjesto teksta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Rezervirano mjesto teksta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4" name="Rezervirano mjesto teksta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Rezervirano mjesto slik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30" name="Rezervirano mjesto slik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31" name="Rezervirano mjesto slik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15" name="Rezervirano mjesto datuma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0EF9-9353-4D0B-8442-DA74EBB2410E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16" name="Rezervirano mjesto podnožja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7" name="Rezervirano mjesto broja slajda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AD7D1-5D45-4995-819C-EF802A64650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8459-AEE0-46DB-A3D2-85B8130B6B7D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C5FE8-8D45-4057-8498-636C11F9F62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DDDA-0B38-42E8-900B-B31E6826B5D0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1409-D3FF-44ED-B5AA-E093E68FF22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7CDC-5E3F-473D-86E2-8D4DDAC16CB8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558E-DCC6-40FB-B2CD-20144D70368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5AB7-A1AF-4D37-984D-5669D6D0D13F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D67F-1187-49F4-86A8-2A2443B4E2B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B4BA-7761-44C0-AD92-835B24255D12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81B16-AFF7-4A19-81D9-F48CDE9DB87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807F-63AD-4269-A234-10C8BF7DF384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6DF4E-8705-40BF-8335-A395EE31735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C519-715C-4896-AAD7-F52A2D92A24C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0F66-4EF4-4D3C-A2FD-F486564C2A4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2DD5-B23E-4F70-A1E7-DA0425B63CF3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7D99-A0EA-498D-A98F-8D28A235C15F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2E7D2-1FA7-4E09-85F7-0F2585F7BC30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70DE-2224-4630-83F6-79E2EBEC4E3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C3C7-FC72-46B8-B1AD-91575DC69ED2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FF2F-A8E1-47ED-9F12-E76D22B7DDB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a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5" name="Elipsa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6" name="Elipsa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7" name="Elipsa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8" name="Elipsa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sp>
        <p:nvSpPr>
          <p:cNvPr id="1042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43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A013A8-6C7F-4B0A-9D9D-F481B2C78F8F}" type="datetimeFigureOut">
              <a:rPr lang="hr-HR"/>
              <a:pPr>
                <a:defRPr/>
              </a:pPr>
              <a:t>6.10.2015.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F2A8EB-51DD-4C04-8AF0-B00F0880B97A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700" r:id="rId12"/>
    <p:sldLayoutId id="2147483688" r:id="rId13"/>
    <p:sldLayoutId id="2147483701" r:id="rId14"/>
    <p:sldLayoutId id="2147483687" r:id="rId15"/>
    <p:sldLayoutId id="2147483702" r:id="rId16"/>
    <p:sldLayoutId id="2147483703" r:id="rId17"/>
    <p:sldLayoutId id="2147483686" r:id="rId18"/>
    <p:sldLayoutId id="2147483685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slov 1"/>
          <p:cNvSpPr>
            <a:spLocks noGrp="1"/>
          </p:cNvSpPr>
          <p:nvPr>
            <p:ph type="ctrTitle"/>
          </p:nvPr>
        </p:nvSpPr>
        <p:spPr>
          <a:xfrm>
            <a:off x="1155700" y="1447800"/>
            <a:ext cx="8824913" cy="3328988"/>
          </a:xfrm>
        </p:spPr>
        <p:txBody>
          <a:bodyPr/>
          <a:lstStyle/>
          <a:p>
            <a:r>
              <a:rPr lang="hr-HR" sz="6600" smtClean="0"/>
              <a:t>Pravilnik o kriterijima za izricanje pedagoških mjera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fontAlgn="auto">
              <a:buFont typeface="Wingdings 3" charset="2"/>
              <a:buNone/>
              <a:defRPr/>
            </a:pPr>
            <a:r>
              <a:rPr lang="hr-HR" dirty="0" smtClean="0">
                <a:solidFill>
                  <a:srgbClr val="F5A408"/>
                </a:solidFill>
              </a:rPr>
              <a:t>Osnovna Škola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solidFill>
                  <a:srgbClr val="EBEBEB"/>
                </a:solidFill>
              </a:rPr>
              <a:t>Izricanje pedagoške mjere</a:t>
            </a:r>
            <a:endParaRPr lang="hr-HR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3" y="2060575"/>
            <a:ext cx="8947150" cy="44338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Wingdings 3" charset="2"/>
              <a:buChar char=""/>
              <a:defRPr/>
            </a:pPr>
            <a:r>
              <a:rPr lang="hr-HR" dirty="0"/>
              <a:t>Prije izricanja pedagoške mjere </a:t>
            </a:r>
            <a:r>
              <a:rPr lang="hr-HR" u="sng" dirty="0"/>
              <a:t>odgojno-obrazovni radnici škole dužni su međusobno se konzultirati, kontaktirati roditelja učenika</a:t>
            </a:r>
            <a:r>
              <a:rPr lang="hr-HR" dirty="0"/>
              <a:t>, a ako je potrebno </a:t>
            </a:r>
            <a:r>
              <a:rPr lang="hr-HR" b="1" u="sng" dirty="0"/>
              <a:t>mogu se konzultirati i sa školskim liječnikom, drugim stručnjakom ili nadležnim centrom za socijalnu skrb </a:t>
            </a:r>
            <a:r>
              <a:rPr lang="hr-HR" dirty="0"/>
              <a:t>radi upoznavanja osobina i mogućnosti učenika te uklanjanja uzroka koji sprečavaju ili otežavaju njihov pravilan razvoj kako bi se ublažili rizični i pojačali zaštitni čimbenici u razvoju učenika.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b="1" dirty="0" smtClean="0"/>
              <a:t>U </a:t>
            </a:r>
            <a:r>
              <a:rPr lang="hr-HR" b="1" dirty="0"/>
              <a:t>obrazloženju pedagoške mjere </a:t>
            </a:r>
            <a:r>
              <a:rPr lang="hr-HR" dirty="0"/>
              <a:t>navest će se mjesto, vrijeme i način na koji je </a:t>
            </a:r>
            <a:r>
              <a:rPr lang="hr-HR" b="1" u="sng" dirty="0"/>
              <a:t>došlo do neprihvatljivog ponašanja te posljedice koje su nastupile ili su mogle nastupiti</a:t>
            </a:r>
            <a:r>
              <a:rPr lang="hr-HR" dirty="0"/>
              <a:t>. Obrazloženje mora sadržavati i podatke o prethodno poduzetim preventivnim mjerama te prijedloge za pružanje pomoći i potpore učeniku s </a:t>
            </a:r>
            <a:r>
              <a:rPr lang="hr-HR" b="1" u="sng" dirty="0"/>
              <a:t>ciljem otklanjanja uzroka neprihvatljivog ponašanja</a:t>
            </a:r>
            <a:r>
              <a:rPr lang="hr-HR" dirty="0" smtClean="0"/>
              <a:t>.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dirty="0"/>
              <a:t>Učeniku kojemu je već izrečena </a:t>
            </a:r>
            <a:r>
              <a:rPr lang="hr-HR" b="1" dirty="0"/>
              <a:t>pedagoška mjera </a:t>
            </a:r>
            <a:r>
              <a:rPr lang="hr-HR" b="1" dirty="0" smtClean="0"/>
              <a:t>opomene ili ukora</a:t>
            </a:r>
            <a:r>
              <a:rPr lang="hr-HR" dirty="0" smtClean="0"/>
              <a:t> ponavlja </a:t>
            </a:r>
            <a:r>
              <a:rPr lang="hr-HR" dirty="0"/>
              <a:t>se prethodno izrečena pedagoška mjera u slučaju neprihvatljivog ponašanja manje ili iste težine </a:t>
            </a:r>
            <a:r>
              <a:rPr lang="hr-HR" b="1" dirty="0"/>
              <a:t>za koje mu još nije izrečena pedagoška mjera</a:t>
            </a:r>
            <a:r>
              <a:rPr lang="hr-HR" dirty="0"/>
              <a:t>. </a:t>
            </a:r>
            <a:r>
              <a:rPr lang="hr-HR" b="1" u="sng" dirty="0"/>
              <a:t>Ista pedagoška mjera može se izreći najviše dva puta </a:t>
            </a:r>
            <a:r>
              <a:rPr lang="hr-HR" b="1" dirty="0"/>
              <a:t>tijekom školske godine</a:t>
            </a:r>
            <a:r>
              <a:rPr lang="hr-HR" dirty="0"/>
              <a:t>. U slučaju da se učenik ponovno neprihvatljivo ponaša, izriče se pedagoška mjera sljedeće </a:t>
            </a:r>
            <a:r>
              <a:rPr lang="hr-HR" dirty="0" smtClean="0"/>
              <a:t>težine. 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dirty="0" smtClean="0"/>
              <a:t>Učeniku se izriče sljedeća </a:t>
            </a:r>
            <a:r>
              <a:rPr lang="hr-HR" dirty="0"/>
              <a:t>teža mjera u slučaju </a:t>
            </a:r>
            <a:r>
              <a:rPr lang="hr-HR" b="1" u="sng" dirty="0"/>
              <a:t>ponavljanja neprihvatljivog ponašanja za koju mu je već izrečena pedagoška mjera</a:t>
            </a:r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pPr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slov 1"/>
          <p:cNvSpPr>
            <a:spLocks noGrp="1"/>
          </p:cNvSpPr>
          <p:nvPr>
            <p:ph type="title"/>
          </p:nvPr>
        </p:nvSpPr>
        <p:spPr>
          <a:xfrm>
            <a:off x="1155700" y="2862263"/>
            <a:ext cx="8824913" cy="1914525"/>
          </a:xfrm>
        </p:spPr>
        <p:txBody>
          <a:bodyPr/>
          <a:lstStyle/>
          <a:p>
            <a:r>
              <a:rPr lang="hr-HR" smtClean="0">
                <a:solidFill>
                  <a:srgbClr val="EBEBEB"/>
                </a:solidFill>
              </a:rPr>
              <a:t>Pitanja?</a:t>
            </a:r>
            <a:endParaRPr lang="hr-HR" smtClean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155700" y="4776788"/>
            <a:ext cx="8824913" cy="860425"/>
          </a:xfrm>
        </p:spPr>
        <p:txBody>
          <a:bodyPr rtlCol="0">
            <a:normAutofit/>
          </a:bodyPr>
          <a:lstStyle/>
          <a:p>
            <a:pPr fontAlgn="auto">
              <a:buFont typeface="Wingdings 3" charset="2"/>
              <a:buNone/>
              <a:defRPr/>
            </a:pPr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Svrha pedagoške mjere</a:t>
            </a:r>
          </a:p>
        </p:txBody>
      </p:sp>
      <p:sp>
        <p:nvSpPr>
          <p:cNvPr id="25602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5A408"/>
              </a:buClr>
            </a:pPr>
            <a:r>
              <a:rPr lang="hr-HR" smtClean="0"/>
              <a:t>Svrha izricanja pedagoške mjere je da se njezinim izricanjem:</a:t>
            </a:r>
          </a:p>
          <a:p>
            <a:pPr lvl="1">
              <a:buClr>
                <a:srgbClr val="F5A408"/>
              </a:buClr>
            </a:pPr>
            <a:r>
              <a:rPr lang="hr-HR" smtClean="0"/>
              <a:t>utječe na promjenu ponašanja učenika </a:t>
            </a:r>
          </a:p>
          <a:p>
            <a:pPr lvl="1">
              <a:buClr>
                <a:srgbClr val="F5A408"/>
              </a:buClr>
            </a:pPr>
            <a:r>
              <a:rPr lang="hr-HR" smtClean="0"/>
              <a:t>da bude poticaj na odgovorno i primjerno ponašanje drugim učenicima. </a:t>
            </a:r>
          </a:p>
          <a:p>
            <a:pPr lvl="1">
              <a:buClr>
                <a:srgbClr val="F5A408"/>
              </a:buClr>
            </a:pPr>
            <a:r>
              <a:rPr lang="hr-HR" smtClean="0"/>
              <a:t>potaknuti učenike na preuzimanje odgovornosti </a:t>
            </a:r>
          </a:p>
          <a:p>
            <a:pPr lvl="1">
              <a:buClr>
                <a:srgbClr val="F5A408"/>
              </a:buClr>
            </a:pPr>
            <a:r>
              <a:rPr lang="hr-HR" smtClean="0"/>
              <a:t>usvajanje pozitivnog odnosa prema školskim obvezama i okruženju</a:t>
            </a:r>
            <a:endParaRPr lang="hr-HR" sz="1600" smtClean="0"/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 dirty="0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Pedagoške mjere u osnovnoj školi</a:t>
            </a:r>
          </a:p>
        </p:txBody>
      </p:sp>
      <p:sp>
        <p:nvSpPr>
          <p:cNvPr id="26626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Pedagoške mjere za koje se utvrđuju kriteriji u osnovnoj školi su: </a:t>
            </a:r>
          </a:p>
          <a:p>
            <a:pPr lvl="1"/>
            <a:r>
              <a:rPr lang="hr-HR" smtClean="0"/>
              <a:t>opomena, </a:t>
            </a:r>
          </a:p>
          <a:p>
            <a:pPr lvl="1"/>
            <a:r>
              <a:rPr lang="hr-HR" smtClean="0"/>
              <a:t>ukor, </a:t>
            </a:r>
          </a:p>
          <a:p>
            <a:pPr lvl="1"/>
            <a:r>
              <a:rPr lang="hr-HR" smtClean="0"/>
              <a:t>strogi ukor </a:t>
            </a:r>
          </a:p>
          <a:p>
            <a:pPr lvl="1"/>
            <a:r>
              <a:rPr lang="hr-HR" smtClean="0"/>
              <a:t>preseljenje u drugu školu</a:t>
            </a:r>
          </a:p>
          <a:p>
            <a:pPr>
              <a:buClr>
                <a:srgbClr val="F5A408"/>
              </a:buClr>
            </a:pPr>
            <a:r>
              <a:rPr lang="hr-HR" smtClean="0">
                <a:solidFill>
                  <a:srgbClr val="FFFFFF"/>
                </a:solidFill>
              </a:rPr>
              <a:t>Pedagoške mjere izriču se zbog </a:t>
            </a:r>
            <a:r>
              <a:rPr lang="hr-HR" b="1" smtClean="0">
                <a:solidFill>
                  <a:srgbClr val="FFFFFF"/>
                </a:solidFill>
              </a:rPr>
              <a:t>povrede dužnosti, neispunjavanja obveza, nasilničkog ponašanja i drugih neprimjerenih ponašanja.</a:t>
            </a:r>
          </a:p>
          <a:p>
            <a:pPr>
              <a:buClr>
                <a:srgbClr val="F5A408"/>
              </a:buClr>
            </a:pPr>
            <a:r>
              <a:rPr lang="hr-HR" smtClean="0"/>
              <a:t>Kriteriji na temelju kojih se izriče pedagoška mjera su takvi da </a:t>
            </a:r>
            <a:r>
              <a:rPr lang="hr-HR" b="1" smtClean="0"/>
              <a:t>potaknu učenika na odustajanje od neprihvatljivih oblika ponašanja </a:t>
            </a:r>
            <a:r>
              <a:rPr lang="hr-HR" smtClean="0"/>
              <a:t>i usvajanje prihvatljivih oblika ponašanja, u skladu s pravilima i kućnim redom škole</a:t>
            </a:r>
          </a:p>
        </p:txBody>
      </p:sp>
      <p:sp>
        <p:nvSpPr>
          <p:cNvPr id="5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Lakša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9900" y="1381125"/>
            <a:ext cx="11161713" cy="3822700"/>
          </a:xfrm>
        </p:spPr>
        <p:txBody>
          <a:bodyPr rtlCol="0">
            <a:normAutofit fontScale="92500"/>
          </a:bodyPr>
          <a:lstStyle/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ometanje </a:t>
            </a:r>
            <a:r>
              <a:rPr lang="hr-HR" sz="1800" dirty="0"/>
              <a:t>odgojno-obrazovnoga rada (npr. izazivanje nereda, stvaranje buke, pričanje nakon usmene opomene učitelja/nastavnika ili dovikivanje tijekom odgojnoobrazovnoga rada);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onečišćenje </a:t>
            </a:r>
            <a:r>
              <a:rPr lang="hr-HR" sz="1800" dirty="0"/>
              <a:t>školskoga prostora i okoliša (npr. bacanje smeća izvan koševa za otpatke);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oštećivanje </a:t>
            </a:r>
            <a:r>
              <a:rPr lang="hr-HR" sz="1800" dirty="0"/>
              <a:t>imovine u prostorima škole </a:t>
            </a:r>
            <a:r>
              <a:rPr lang="hr-HR" sz="1800" dirty="0" smtClean="0"/>
              <a:t>nanošenjem </a:t>
            </a:r>
            <a:r>
              <a:rPr lang="hr-HR" sz="1800" dirty="0"/>
              <a:t>manje štete (npr. šaranje, urezivanje u namještaj);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nedopušteno </a:t>
            </a:r>
            <a:r>
              <a:rPr lang="hr-HR" sz="1800" dirty="0"/>
              <a:t>korištenje informacijsko-komunikacijskih uređaja tijekom odgojnoobrazovnoga rada;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pomaganje </a:t>
            </a:r>
            <a:r>
              <a:rPr lang="hr-HR" sz="1800" dirty="0"/>
              <a:t>ili poticanje ulaska neovlaštenih osoba u školski prostor;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poticanje </a:t>
            </a:r>
            <a:r>
              <a:rPr lang="hr-HR" sz="1800" dirty="0"/>
              <a:t>drugih učenika na neprihvatljiva ponašanja;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uznemiravanje </a:t>
            </a:r>
            <a:r>
              <a:rPr lang="hr-HR" sz="1800" dirty="0"/>
              <a:t>učenika ili radnika škole </a:t>
            </a:r>
            <a:r>
              <a:rPr lang="hr-HR" sz="1800" dirty="0" smtClean="0"/>
              <a:t>odnosno aktivnosti </a:t>
            </a:r>
            <a:r>
              <a:rPr lang="hr-HR" sz="1800" dirty="0"/>
              <a:t>koje izazivaju nelagodu u drugih osoba, nakon što je učenik na to upozoren;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korištenje </a:t>
            </a:r>
            <a:r>
              <a:rPr lang="hr-HR" sz="1800" dirty="0"/>
              <a:t>nedopuštenih izvora podataka u svrhu prepisivanja.</a:t>
            </a:r>
          </a:p>
        </p:txBody>
      </p:sp>
      <p:sp>
        <p:nvSpPr>
          <p:cNvPr id="28675" name="Pravokutnik 5"/>
          <p:cNvSpPr>
            <a:spLocks noChangeArrowheads="1"/>
          </p:cNvSpPr>
          <p:nvPr/>
        </p:nvSpPr>
        <p:spPr bwMode="auto">
          <a:xfrm>
            <a:off x="646113" y="5500688"/>
            <a:ext cx="107569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entury Gothic" pitchFamily="34" charset="0"/>
              </a:rPr>
              <a:t>Nakon </a:t>
            </a:r>
            <a:r>
              <a:rPr lang="hr-HR" u="sng">
                <a:latin typeface="Century Gothic" pitchFamily="34" charset="0"/>
              </a:rPr>
              <a:t>drugog evidentiranog lakšeg neprihvatljivog ponašanja </a:t>
            </a:r>
            <a:r>
              <a:rPr lang="hr-HR">
                <a:latin typeface="Century Gothic" pitchFamily="34" charset="0"/>
              </a:rPr>
              <a:t>ili više od 0,5% nastavnih sati od ukupnoga broja sati u koje je trebao biti uključen tijekom nastavne godine </a:t>
            </a:r>
            <a:r>
              <a:rPr lang="hr-HR" i="1" u="sng">
                <a:latin typeface="Century Gothic" pitchFamily="34" charset="0"/>
              </a:rPr>
              <a:t>(više od 5 neopravdanih sati</a:t>
            </a:r>
            <a:r>
              <a:rPr lang="hr-HR">
                <a:latin typeface="Century Gothic" pitchFamily="34" charset="0"/>
              </a:rPr>
              <a:t>) slijedi </a:t>
            </a:r>
            <a:r>
              <a:rPr lang="hr-HR" sz="2400" b="1" i="1">
                <a:latin typeface="Verdana" pitchFamily="34" charset="0"/>
              </a:rPr>
              <a:t>pedagoška mjera opomene!</a:t>
            </a:r>
            <a:endParaRPr lang="hr-HR" b="1" i="1">
              <a:latin typeface="Century Gothic" pitchFamily="34" charset="0"/>
            </a:endParaRPr>
          </a:p>
          <a:p>
            <a:endParaRPr lang="hr-HR">
              <a:latin typeface="Century Gothic" pitchFamily="34" charset="0"/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pPr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Teža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9900" y="1381125"/>
            <a:ext cx="11161713" cy="38227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ometanje </a:t>
            </a:r>
            <a:r>
              <a:rPr lang="hr-HR" sz="1800" dirty="0"/>
              <a:t>odgojno-obrazovnoga rada na način da je onemogućeno njegovo daljnje izvođenje;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povreda </a:t>
            </a:r>
            <a:r>
              <a:rPr lang="hr-HR" sz="1800" dirty="0"/>
              <a:t>dostojanstva druge osobe omalovažavanjem, vrijeđanjem ili širenjem </a:t>
            </a:r>
            <a:r>
              <a:rPr lang="hr-HR" sz="1800" dirty="0" smtClean="0"/>
              <a:t>neistina i glasina;</a:t>
            </a:r>
            <a:endParaRPr lang="hr-HR" sz="1800" dirty="0"/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unošenje </a:t>
            </a:r>
            <a:r>
              <a:rPr lang="hr-HR" sz="1800" dirty="0"/>
              <a:t>ili konzumiranje </a:t>
            </a:r>
            <a:r>
              <a:rPr lang="hr-HR" sz="1800" dirty="0" err="1"/>
              <a:t>psihoaktivnih</a:t>
            </a:r>
            <a:r>
              <a:rPr lang="hr-HR" sz="1800" dirty="0"/>
              <a:t> sredstava u prostor škole </a:t>
            </a:r>
            <a:r>
              <a:rPr lang="hr-HR" sz="1800" dirty="0" smtClean="0"/>
              <a:t>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dovođenje </a:t>
            </a:r>
            <a:r>
              <a:rPr lang="hr-HR" sz="1800" dirty="0"/>
              <a:t>ili pomaganje prilikom dolaska neovlaštenim osobama koje su nanijele štetu osobama ili imovini u prostoru škole ili na drugome mjestu gdje se održava odgojno-obrazovni rad;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namjerno </a:t>
            </a:r>
            <a:r>
              <a:rPr lang="hr-HR" sz="1800" dirty="0"/>
              <a:t>uništavanje imovine nanošenjem veće štete u prostoru </a:t>
            </a:r>
            <a:r>
              <a:rPr lang="hr-HR" sz="1800" dirty="0" smtClean="0"/>
              <a:t>škole;</a:t>
            </a:r>
            <a:endParaRPr lang="hr-HR" sz="1800" dirty="0"/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prikrivanje </a:t>
            </a:r>
            <a:r>
              <a:rPr lang="hr-HR" sz="1800" dirty="0"/>
              <a:t>nasilnih oblika ponašanja;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udaranje</a:t>
            </a:r>
            <a:r>
              <a:rPr lang="hr-HR" sz="1800" dirty="0"/>
              <a:t>, sudjelovanje u tučnjavi i druga ponašanja koja mogu ugroziti sigurnost samog učenika ili druge osobe, ali bez težih posljedica;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korištenje </a:t>
            </a:r>
            <a:r>
              <a:rPr lang="hr-HR" sz="1800" dirty="0"/>
              <a:t>ili zlouporaba podataka drugog učenika iz pedagoške dokumentacije;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klađenje </a:t>
            </a:r>
            <a:r>
              <a:rPr lang="hr-HR" sz="1800" dirty="0"/>
              <a:t>ili kockanje u prostorima </a:t>
            </a:r>
            <a:r>
              <a:rPr lang="hr-HR" sz="1800" dirty="0" smtClean="0"/>
              <a:t>škole; 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prisvajanje </a:t>
            </a:r>
            <a:r>
              <a:rPr lang="hr-HR" sz="1800" dirty="0"/>
              <a:t>tuđe stvari.</a:t>
            </a:r>
          </a:p>
        </p:txBody>
      </p:sp>
      <p:sp>
        <p:nvSpPr>
          <p:cNvPr id="29699" name="Pravokutnik 5"/>
          <p:cNvSpPr>
            <a:spLocks noChangeArrowheads="1"/>
          </p:cNvSpPr>
          <p:nvPr/>
        </p:nvSpPr>
        <p:spPr bwMode="auto">
          <a:xfrm>
            <a:off x="646113" y="5500688"/>
            <a:ext cx="107569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entury Gothic" pitchFamily="34" charset="0"/>
              </a:rPr>
              <a:t>Zbog </a:t>
            </a:r>
            <a:r>
              <a:rPr lang="hr-HR" u="sng">
                <a:latin typeface="Century Gothic" pitchFamily="34" charset="0"/>
              </a:rPr>
              <a:t>težeg neprihvatljivog ponašanja </a:t>
            </a:r>
            <a:r>
              <a:rPr lang="hr-HR">
                <a:latin typeface="Century Gothic" pitchFamily="34" charset="0"/>
              </a:rPr>
              <a:t>ili više od 1% nastavnih sati od ukupnoga broja sati u koje je trebao biti uključen tijekom nastavne godine </a:t>
            </a:r>
            <a:r>
              <a:rPr lang="hr-HR" i="1" u="sng">
                <a:latin typeface="Century Gothic" pitchFamily="34" charset="0"/>
              </a:rPr>
              <a:t>(više od 10 neopravdanih sati</a:t>
            </a:r>
            <a:r>
              <a:rPr lang="hr-HR">
                <a:latin typeface="Century Gothic" pitchFamily="34" charset="0"/>
              </a:rPr>
              <a:t>) slijedi </a:t>
            </a:r>
            <a:r>
              <a:rPr lang="hr-HR" sz="2400" b="1" i="1">
                <a:latin typeface="Verdana" pitchFamily="34" charset="0"/>
              </a:rPr>
              <a:t>pedagoška mjera ukora!</a:t>
            </a:r>
            <a:endParaRPr lang="hr-HR" b="1" i="1">
              <a:latin typeface="Century Gothic" pitchFamily="34" charset="0"/>
            </a:endParaRPr>
          </a:p>
          <a:p>
            <a:endParaRPr lang="hr-HR">
              <a:latin typeface="Century Gothic" pitchFamily="34" charset="0"/>
            </a:endParaRPr>
          </a:p>
        </p:txBody>
      </p:sp>
      <p:sp>
        <p:nvSpPr>
          <p:cNvPr id="7" name="Rezervirano mjesto podnožja 6"/>
          <p:cNvSpPr txBox="1">
            <a:spLocks/>
          </p:cNvSpPr>
          <p:nvPr/>
        </p:nvSpPr>
        <p:spPr>
          <a:xfrm rot="5400000">
            <a:off x="9854209" y="3158062"/>
            <a:ext cx="3859795" cy="3048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 dirty="0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Teška neprihvatljiva ponašanja: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9900" y="1381125"/>
            <a:ext cx="11255375" cy="38227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izazivanje </a:t>
            </a:r>
            <a:r>
              <a:rPr lang="hr-HR" sz="1800" dirty="0"/>
              <a:t>i poticanje nasilnog ponašanja (npr. prenošenje netočnih informacija koje su povod za nasilno ponašanje, skandiranje prije ili tijekom nasilnog ponašanja, snimanje događaja koji uključuje nasilno ponašanje i </a:t>
            </a:r>
            <a:r>
              <a:rPr lang="hr-HR" sz="1800" dirty="0" smtClean="0"/>
              <a:t>sl.);</a:t>
            </a:r>
            <a:endParaRPr lang="hr-HR" sz="1800" dirty="0"/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nasilno </a:t>
            </a:r>
            <a:r>
              <a:rPr lang="hr-HR" sz="1800" dirty="0"/>
              <a:t>ponašanje koje nije rezultiralo težim posljedicama;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krivotvorenje </a:t>
            </a:r>
            <a:r>
              <a:rPr lang="hr-HR" sz="1800" dirty="0"/>
              <a:t>ispričnica ili ispitnih materijala;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neovlašteno </a:t>
            </a:r>
            <a:r>
              <a:rPr lang="hr-HR" sz="1800" dirty="0"/>
              <a:t>korištenje tuđih podataka za pristup elektroničkim bazama podataka škole bez njihove izmjene;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krađa </a:t>
            </a:r>
            <a:r>
              <a:rPr lang="hr-HR" sz="1800" dirty="0"/>
              <a:t>tuđe stvari;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poticanje </a:t>
            </a:r>
            <a:r>
              <a:rPr lang="hr-HR" sz="1800" dirty="0"/>
              <a:t>grupnoga govora mržnje;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uništavanje </a:t>
            </a:r>
            <a:r>
              <a:rPr lang="hr-HR" sz="1800" dirty="0"/>
              <a:t>službene dokumentacije škole;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prisila </a:t>
            </a:r>
            <a:r>
              <a:rPr lang="hr-HR" sz="1800" dirty="0"/>
              <a:t>drugog učenika na neprihvatljivo ponašanje ili iznuda drugog učenika (npr. iznuđivanje novca);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sz="1800" dirty="0" smtClean="0"/>
              <a:t>unošenje </a:t>
            </a:r>
            <a:r>
              <a:rPr lang="hr-HR" sz="1800" dirty="0"/>
              <a:t>oružja i opasnih predmeta u prostor škole ili drugdje gdje se održava odgojno-obrazovni rad.</a:t>
            </a:r>
          </a:p>
        </p:txBody>
      </p:sp>
      <p:sp>
        <p:nvSpPr>
          <p:cNvPr id="30723" name="Pravokutnik 5"/>
          <p:cNvSpPr>
            <a:spLocks noChangeArrowheads="1"/>
          </p:cNvSpPr>
          <p:nvPr/>
        </p:nvSpPr>
        <p:spPr bwMode="auto">
          <a:xfrm>
            <a:off x="646113" y="5500688"/>
            <a:ext cx="107569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entury Gothic" pitchFamily="34" charset="0"/>
              </a:rPr>
              <a:t>Zbog </a:t>
            </a:r>
            <a:r>
              <a:rPr lang="hr-HR" u="sng">
                <a:latin typeface="Century Gothic" pitchFamily="34" charset="0"/>
              </a:rPr>
              <a:t>teškog neprihvatljivog ponašanja </a:t>
            </a:r>
            <a:r>
              <a:rPr lang="hr-HR">
                <a:latin typeface="Century Gothic" pitchFamily="34" charset="0"/>
              </a:rPr>
              <a:t>ili više od 1,5% nastavnih sati od ukupnoga broja sati u koje je trebao biti uključen tijekom nastavne godine </a:t>
            </a:r>
            <a:r>
              <a:rPr lang="hr-HR" i="1" u="sng">
                <a:latin typeface="Century Gothic" pitchFamily="34" charset="0"/>
              </a:rPr>
              <a:t>(više od 15 neopravdanih sati</a:t>
            </a:r>
            <a:r>
              <a:rPr lang="hr-HR">
                <a:latin typeface="Century Gothic" pitchFamily="34" charset="0"/>
              </a:rPr>
              <a:t>) slijedi </a:t>
            </a:r>
            <a:r>
              <a:rPr lang="hr-HR" sz="2400" b="1" i="1">
                <a:latin typeface="Verdana" pitchFamily="34" charset="0"/>
              </a:rPr>
              <a:t>pedagoška mjera strogog ukora!</a:t>
            </a:r>
            <a:endParaRPr lang="hr-HR" b="1" i="1">
              <a:latin typeface="Century Gothic" pitchFamily="34" charset="0"/>
            </a:endParaRPr>
          </a:p>
          <a:p>
            <a:endParaRPr lang="hr-HR">
              <a:latin typeface="Century Gothic" pitchFamily="34" charset="0"/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pPr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slov 1"/>
          <p:cNvSpPr>
            <a:spLocks noGrp="1"/>
          </p:cNvSpPr>
          <p:nvPr>
            <p:ph type="title"/>
          </p:nvPr>
        </p:nvSpPr>
        <p:spPr>
          <a:xfrm>
            <a:off x="646113" y="452438"/>
            <a:ext cx="10542587" cy="1400175"/>
          </a:xfrm>
        </p:spPr>
        <p:txBody>
          <a:bodyPr/>
          <a:lstStyle/>
          <a:p>
            <a:r>
              <a:rPr lang="hr-HR" smtClean="0"/>
              <a:t>Osobito teška neprihvatljiva ponašanja:</a:t>
            </a:r>
          </a:p>
        </p:txBody>
      </p:sp>
      <p:sp>
        <p:nvSpPr>
          <p:cNvPr id="31746" name="Rezervirano mjesto sadržaja 2"/>
          <p:cNvSpPr>
            <a:spLocks noGrp="1"/>
          </p:cNvSpPr>
          <p:nvPr>
            <p:ph idx="1"/>
          </p:nvPr>
        </p:nvSpPr>
        <p:spPr>
          <a:xfrm>
            <a:off x="469900" y="1381125"/>
            <a:ext cx="11255375" cy="3822700"/>
          </a:xfrm>
        </p:spPr>
        <p:txBody>
          <a:bodyPr/>
          <a:lstStyle/>
          <a:p>
            <a:r>
              <a:rPr lang="hr-HR" sz="1800" smtClean="0"/>
              <a:t>krivotvorenje pisane ili elektroničke službene dokumentacije škole;</a:t>
            </a:r>
          </a:p>
          <a:p>
            <a:r>
              <a:rPr lang="hr-HR" sz="1800" smtClean="0"/>
              <a:t>objavljivanje materijala elektroničkim ili drugim putem, a koji za posljedicu imaju povredu ugleda, časti i dostojanstva druge osobe;</a:t>
            </a:r>
          </a:p>
          <a:p>
            <a:r>
              <a:rPr lang="hr-HR" sz="1800" smtClean="0"/>
              <a:t>teška krađa odnosno krađa počinjena na opasan ili drzak način, obijanjem, provaljivanjem ili svladavanjem prepreka da se dođe do stvari;</a:t>
            </a:r>
          </a:p>
          <a:p>
            <a:r>
              <a:rPr lang="hr-HR" sz="1800" smtClean="0"/>
              <a:t>ugrožavanje sigurnosti učenika ili radnika škole korištenjem oružja ili opasnih predmeta u prostoru škole ili na drugome mjestu gdje se održava odgojno-obrazovni rad;</a:t>
            </a:r>
          </a:p>
          <a:p>
            <a:r>
              <a:rPr lang="hr-HR" sz="1800" smtClean="0"/>
              <a:t>nasilno ponašanje koje je rezultiralo teškim emocionalnim ili fizičkim posljedicama za drugu osobu.</a:t>
            </a:r>
          </a:p>
        </p:txBody>
      </p:sp>
      <p:sp>
        <p:nvSpPr>
          <p:cNvPr id="31747" name="Pravokutnik 5"/>
          <p:cNvSpPr>
            <a:spLocks noChangeArrowheads="1"/>
          </p:cNvSpPr>
          <p:nvPr/>
        </p:nvSpPr>
        <p:spPr bwMode="auto">
          <a:xfrm>
            <a:off x="646113" y="5500688"/>
            <a:ext cx="107569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entury Gothic" pitchFamily="34" charset="0"/>
              </a:rPr>
              <a:t>Zbog </a:t>
            </a:r>
            <a:r>
              <a:rPr lang="hr-HR" u="sng">
                <a:latin typeface="Century Gothic" pitchFamily="34" charset="0"/>
              </a:rPr>
              <a:t>osobito teškog neprihvatljivog ponašanja </a:t>
            </a:r>
            <a:r>
              <a:rPr lang="hr-HR">
                <a:latin typeface="Century Gothic" pitchFamily="34" charset="0"/>
              </a:rPr>
              <a:t>ili više od 2% nastavnih sati od ukupnoga broja sati u koje je trebao biti uključen tijekom nastavne godine </a:t>
            </a:r>
            <a:r>
              <a:rPr lang="hr-HR" i="1" u="sng">
                <a:latin typeface="Century Gothic" pitchFamily="34" charset="0"/>
              </a:rPr>
              <a:t>(više od 20 neopravdanih sati</a:t>
            </a:r>
            <a:r>
              <a:rPr lang="hr-HR">
                <a:latin typeface="Century Gothic" pitchFamily="34" charset="0"/>
              </a:rPr>
              <a:t>) slijedi </a:t>
            </a:r>
            <a:r>
              <a:rPr lang="hr-HR" sz="2400" b="1" i="1">
                <a:latin typeface="Verdana" pitchFamily="34" charset="0"/>
              </a:rPr>
              <a:t>pedagoška mjera preseljenja u drugu školu!</a:t>
            </a:r>
            <a:endParaRPr lang="hr-HR" b="1" i="1">
              <a:latin typeface="Century Gothic" pitchFamily="34" charset="0"/>
            </a:endParaRPr>
          </a:p>
          <a:p>
            <a:endParaRPr lang="hr-HR">
              <a:latin typeface="Century Gothic" pitchFamily="34" charset="0"/>
            </a:endParaRPr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pPr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Neopravdani izostanci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3" y="2060575"/>
            <a:ext cx="9304337" cy="42735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Wingdings 3" charset="2"/>
              <a:buChar char=""/>
              <a:defRPr/>
            </a:pPr>
            <a:r>
              <a:rPr lang="hr-HR" dirty="0"/>
              <a:t>Neopravdanim izostankom smatra se izostanak za koji razredniku nije dostavljena </a:t>
            </a:r>
            <a:r>
              <a:rPr lang="hr-HR" b="1" dirty="0"/>
              <a:t>liječnička ispričnica ili ispričnica nadležne institucije, koju je </a:t>
            </a:r>
            <a:r>
              <a:rPr lang="hr-HR" b="1" u="sng" dirty="0"/>
              <a:t>potpisao i roditelj</a:t>
            </a:r>
            <a:r>
              <a:rPr lang="hr-HR" b="1" dirty="0" smtClean="0"/>
              <a:t>.</a:t>
            </a:r>
            <a:endParaRPr lang="hr-HR" b="1" dirty="0"/>
          </a:p>
          <a:p>
            <a:pPr fontAlgn="auto">
              <a:buFont typeface="Wingdings 3" charset="2"/>
              <a:buChar char=""/>
              <a:defRPr/>
            </a:pPr>
            <a:r>
              <a:rPr lang="hr-HR" dirty="0" smtClean="0"/>
              <a:t>Tijekom </a:t>
            </a:r>
            <a:r>
              <a:rPr lang="hr-HR" dirty="0"/>
              <a:t>školske godine </a:t>
            </a:r>
            <a:r>
              <a:rPr lang="hr-HR" b="1" dirty="0"/>
              <a:t>roditelj može </a:t>
            </a:r>
            <a:r>
              <a:rPr lang="hr-HR" b="1" dirty="0" smtClean="0"/>
              <a:t>osobno ili pisanim putem opravdati izostanak</a:t>
            </a:r>
            <a:r>
              <a:rPr lang="hr-HR" dirty="0" smtClean="0"/>
              <a:t> svog djeteta za koji nije dostavljena ispričnica u trajanju od </a:t>
            </a:r>
            <a:r>
              <a:rPr lang="hr-HR" b="1" u="sng" dirty="0" smtClean="0"/>
              <a:t>najviše tri radna dana, koji ne mogu biti uzastopni</a:t>
            </a:r>
            <a:r>
              <a:rPr lang="hr-HR" dirty="0" smtClean="0"/>
              <a:t>.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dirty="0" smtClean="0"/>
              <a:t>Načini </a:t>
            </a:r>
            <a:r>
              <a:rPr lang="hr-HR" b="1" dirty="0" smtClean="0"/>
              <a:t>opravdavanja izostanaka učenika, rokovi za dostavu ispričnica</a:t>
            </a:r>
            <a:r>
              <a:rPr lang="hr-HR" dirty="0" smtClean="0"/>
              <a:t>, kao i primjereni rok javljanja o razlogu izostanka uređuju se </a:t>
            </a:r>
            <a:r>
              <a:rPr lang="hr-HR" b="1" dirty="0" smtClean="0"/>
              <a:t>statutom škole</a:t>
            </a:r>
            <a:r>
              <a:rPr lang="hr-HR" dirty="0" smtClean="0"/>
              <a:t>.</a:t>
            </a:r>
          </a:p>
          <a:p>
            <a:pPr fontAlgn="auto">
              <a:buFont typeface="Wingdings 3" charset="2"/>
              <a:buChar char=""/>
              <a:defRPr/>
            </a:pPr>
            <a:endParaRPr lang="hr-HR" dirty="0" smtClean="0"/>
          </a:p>
          <a:p>
            <a:pPr fontAlgn="auto">
              <a:buFont typeface="Wingdings 3" charset="2"/>
              <a:buChar char=""/>
              <a:defRPr/>
            </a:pPr>
            <a:r>
              <a:rPr lang="hr-HR" b="1" dirty="0"/>
              <a:t>Neopravdanim izostankom </a:t>
            </a:r>
            <a:r>
              <a:rPr lang="hr-HR" b="1" dirty="0" smtClean="0"/>
              <a:t>NE </a:t>
            </a:r>
            <a:r>
              <a:rPr lang="hr-HR" b="1" dirty="0"/>
              <a:t>smatra se </a:t>
            </a:r>
            <a:r>
              <a:rPr lang="hr-HR" dirty="0"/>
              <a:t>izostanak s nastave za koji je </a:t>
            </a:r>
            <a:r>
              <a:rPr lang="hr-HR" b="1" u="sng" dirty="0"/>
              <a:t>roditelj unaprijed tražio i dobio odobrenje</a:t>
            </a:r>
            <a:r>
              <a:rPr lang="hr-HR" dirty="0"/>
              <a:t> i to: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dirty="0"/>
              <a:t>– u </a:t>
            </a:r>
            <a:r>
              <a:rPr lang="hr-HR" b="1" dirty="0"/>
              <a:t>hitnim slučajevima usmeno od učitelja/nastavnika za izostanak s njegova sata</a:t>
            </a:r>
            <a:r>
              <a:rPr lang="hr-HR" dirty="0"/>
              <a:t>;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dirty="0"/>
              <a:t>– </a:t>
            </a:r>
            <a:r>
              <a:rPr lang="hr-HR" b="1" dirty="0" smtClean="0"/>
              <a:t>pisano:</a:t>
            </a:r>
            <a:r>
              <a:rPr lang="hr-HR" dirty="0" smtClean="0"/>
              <a:t> 	- od </a:t>
            </a:r>
            <a:r>
              <a:rPr lang="hr-HR" u="sng" dirty="0" smtClean="0"/>
              <a:t>razrednika</a:t>
            </a:r>
            <a:r>
              <a:rPr lang="hr-HR" dirty="0" smtClean="0"/>
              <a:t> za </a:t>
            </a:r>
            <a:r>
              <a:rPr lang="hr-HR" b="1" dirty="0"/>
              <a:t>izostanak do 3 radna dana</a:t>
            </a:r>
            <a:r>
              <a:rPr lang="hr-HR" dirty="0"/>
              <a:t>, </a:t>
            </a:r>
            <a:endParaRPr lang="hr-HR" dirty="0" smtClean="0"/>
          </a:p>
          <a:p>
            <a:pPr lvl="3" fontAlgn="auto">
              <a:buFontTx/>
              <a:buChar char="-"/>
              <a:defRPr/>
            </a:pPr>
            <a:r>
              <a:rPr lang="hr-HR" sz="1800" u="sng" dirty="0" smtClean="0"/>
              <a:t>ravnatelja</a:t>
            </a:r>
            <a:r>
              <a:rPr lang="hr-HR" sz="1800" dirty="0" smtClean="0"/>
              <a:t> za </a:t>
            </a:r>
            <a:r>
              <a:rPr lang="hr-HR" sz="1800" dirty="0"/>
              <a:t>izostanak </a:t>
            </a:r>
            <a:r>
              <a:rPr lang="hr-HR" sz="1800" b="1" dirty="0"/>
              <a:t>do 7 radnih dana </a:t>
            </a:r>
            <a:r>
              <a:rPr lang="hr-HR" sz="1800" dirty="0"/>
              <a:t>i </a:t>
            </a:r>
            <a:endParaRPr lang="hr-HR" sz="1800" dirty="0" smtClean="0"/>
          </a:p>
          <a:p>
            <a:pPr lvl="3" fontAlgn="auto">
              <a:buFontTx/>
              <a:buChar char="-"/>
              <a:defRPr/>
            </a:pPr>
            <a:r>
              <a:rPr lang="hr-HR" sz="1800" u="sng" dirty="0" smtClean="0"/>
              <a:t>učiteljskog</a:t>
            </a:r>
            <a:r>
              <a:rPr lang="hr-HR" sz="1800" dirty="0" smtClean="0"/>
              <a:t> </a:t>
            </a:r>
            <a:r>
              <a:rPr lang="hr-HR" sz="1800" u="sng" dirty="0"/>
              <a:t>vijeća</a:t>
            </a:r>
            <a:r>
              <a:rPr lang="hr-HR" sz="1800" dirty="0"/>
              <a:t> za izostanak </a:t>
            </a:r>
            <a:r>
              <a:rPr lang="hr-HR" sz="1800" b="1" dirty="0"/>
              <a:t>do 15 radnih dana</a:t>
            </a:r>
            <a:r>
              <a:rPr lang="hr-HR" sz="1800" dirty="0" smtClean="0"/>
              <a:t>.</a:t>
            </a:r>
            <a:endParaRPr lang="hr-HR" sz="1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pPr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solidFill>
                  <a:srgbClr val="EBEBEB"/>
                </a:solidFill>
              </a:rPr>
              <a:t>Izricanje pedagoške mjere</a:t>
            </a:r>
            <a:endParaRPr lang="hr-HR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03313" y="2060575"/>
            <a:ext cx="10174287" cy="41957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Wingdings 3" charset="2"/>
              <a:buChar char=""/>
              <a:defRPr/>
            </a:pPr>
            <a:r>
              <a:rPr lang="hr-HR" dirty="0"/>
              <a:t>Prije izricanja mjere učeniku se mora </a:t>
            </a:r>
            <a:r>
              <a:rPr lang="hr-HR" b="1" dirty="0"/>
              <a:t>omogućiti savjetovanje s odgojno-obrazovnim radnikom te izjašnjavanje o činjenicama i okolnostima </a:t>
            </a:r>
            <a:r>
              <a:rPr lang="hr-HR" dirty="0"/>
              <a:t>koje su važne za donošenje odluke o opravdanosti izricanja pedagoške mjere. </a:t>
            </a:r>
            <a:r>
              <a:rPr lang="hr-HR" b="1" dirty="0"/>
              <a:t>Roditelj mora biti informiran o neprihvatljivom ponašanju</a:t>
            </a:r>
            <a:r>
              <a:rPr lang="hr-HR" dirty="0"/>
              <a:t>, načinu prikupljanja informacija, prikupljenim informacijama koje su važne za donošenje odluke o izricanju pedagoške mjere.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b="1" dirty="0" smtClean="0"/>
              <a:t>Mjera </a:t>
            </a:r>
            <a:r>
              <a:rPr lang="hr-HR" b="1" dirty="0"/>
              <a:t>se može izreći i bez izjašnjavanja </a:t>
            </a:r>
            <a:r>
              <a:rPr lang="hr-HR" b="1" dirty="0" smtClean="0"/>
              <a:t>učenika,</a:t>
            </a:r>
            <a:r>
              <a:rPr lang="hr-HR" dirty="0" smtClean="0"/>
              <a:t> </a:t>
            </a:r>
            <a:r>
              <a:rPr lang="hr-HR" dirty="0"/>
              <a:t>ako se učenik bez opravdanoga razloga ne odazove pozivu razrednika ili druge ovlaštene osobe.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b="1" dirty="0" smtClean="0"/>
              <a:t>Mjera </a:t>
            </a:r>
            <a:r>
              <a:rPr lang="hr-HR" b="1" dirty="0"/>
              <a:t>se može izreći i bez informiranja </a:t>
            </a:r>
            <a:r>
              <a:rPr lang="hr-HR" b="1" dirty="0" smtClean="0"/>
              <a:t>roditelja</a:t>
            </a:r>
            <a:r>
              <a:rPr lang="hr-HR" dirty="0" smtClean="0"/>
              <a:t>, </a:t>
            </a:r>
            <a:r>
              <a:rPr lang="hr-HR" dirty="0"/>
              <a:t>ako se roditelj ne odazove ni pisanom pozivu na razgovor</a:t>
            </a:r>
            <a:r>
              <a:rPr lang="hr-HR" dirty="0" smtClean="0"/>
              <a:t>.</a:t>
            </a:r>
          </a:p>
          <a:p>
            <a:pPr fontAlgn="auto">
              <a:buFont typeface="Wingdings 3" charset="2"/>
              <a:buChar char=""/>
              <a:defRPr/>
            </a:pPr>
            <a:endParaRPr lang="hr-HR" dirty="0" smtClean="0"/>
          </a:p>
          <a:p>
            <a:pPr fontAlgn="auto">
              <a:buFont typeface="Wingdings 3" charset="2"/>
              <a:buChar char=""/>
              <a:defRPr/>
            </a:pPr>
            <a:r>
              <a:rPr lang="hr-HR" dirty="0"/>
              <a:t>Pedagoška mjera </a:t>
            </a:r>
            <a:r>
              <a:rPr lang="hr-HR" u="sng" dirty="0"/>
              <a:t>opomene i ukora mora se izreći najkasnije u roku od 15 dana </a:t>
            </a:r>
            <a:r>
              <a:rPr lang="hr-HR" dirty="0"/>
              <a:t>od dana saznanja za neprihvatljivo ponašanje učenika zbog kojeg se izriče.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strogog ukora </a:t>
            </a:r>
            <a:r>
              <a:rPr lang="hr-HR" u="sng" dirty="0" smtClean="0"/>
              <a:t>učeniku </a:t>
            </a:r>
            <a:r>
              <a:rPr lang="hr-HR" u="sng" dirty="0"/>
              <a:t>mora se izreći najkasnije u roku od 30 dana </a:t>
            </a:r>
            <a:r>
              <a:rPr lang="hr-HR" dirty="0"/>
              <a:t>od dana saznanja za neprihvatljivo ponašanje učenika zbog kojeg se izriče.</a:t>
            </a:r>
          </a:p>
          <a:p>
            <a:pPr fontAlgn="auto">
              <a:buFont typeface="Wingdings 3" charset="2"/>
              <a:buChar char=""/>
              <a:defRPr/>
            </a:pPr>
            <a:r>
              <a:rPr lang="hr-HR" dirty="0" smtClean="0"/>
              <a:t>Pedagoška </a:t>
            </a:r>
            <a:r>
              <a:rPr lang="hr-HR" dirty="0"/>
              <a:t>mjera </a:t>
            </a:r>
            <a:r>
              <a:rPr lang="hr-HR" u="sng" dirty="0"/>
              <a:t>preseljenja u drugu školu učeniku </a:t>
            </a:r>
            <a:r>
              <a:rPr lang="hr-HR" u="sng" dirty="0" smtClean="0"/>
              <a:t>mora </a:t>
            </a:r>
            <a:r>
              <a:rPr lang="hr-HR" u="sng" dirty="0"/>
              <a:t>se izreći najkasnije u roku od 60 dana </a:t>
            </a:r>
            <a:r>
              <a:rPr lang="hr-HR" dirty="0"/>
              <a:t>od dana saznanja za neprihvatljivo ponašanje učenika zbog kojeg se </a:t>
            </a:r>
            <a:r>
              <a:rPr lang="hr-HR" dirty="0" smtClean="0"/>
              <a:t>izriče.</a:t>
            </a:r>
            <a:endParaRPr lang="hr-HR" dirty="0"/>
          </a:p>
        </p:txBody>
      </p:sp>
      <p:sp>
        <p:nvSpPr>
          <p:cNvPr id="5" name="Rezervirano mjesto podnožja 6"/>
          <p:cNvSpPr>
            <a:spLocks noGrp="1"/>
          </p:cNvSpPr>
          <p:nvPr>
            <p:ph type="ftr" sz="quarter" idx="11"/>
          </p:nvPr>
        </p:nvSpPr>
        <p:spPr>
          <a:xfrm rot="5400000">
            <a:off x="9854209" y="3158062"/>
            <a:ext cx="3859795" cy="304801"/>
          </a:xfrm>
        </p:spPr>
        <p:txBody>
          <a:bodyPr/>
          <a:lstStyle/>
          <a:p>
            <a:pPr>
              <a:defRPr/>
            </a:pPr>
            <a:r>
              <a:rPr lang="hr-HR" sz="1400" b="1" smtClean="0">
                <a:solidFill>
                  <a:schemeClr val="accent6">
                    <a:alpha val="82000"/>
                  </a:schemeClr>
                </a:solidFill>
              </a:rPr>
              <a:t>www.ucenici.info</a:t>
            </a:r>
            <a:endParaRPr lang="hr-HR" sz="1400" b="1">
              <a:solidFill>
                <a:schemeClr val="accent6">
                  <a:alpha val="82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Pregled akademskog predmeta</Template>
  <TotalTime>0</TotalTime>
  <Words>1243</Words>
  <Application>Microsoft Office PowerPoint</Application>
  <PresentationFormat>Widescreen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Verdana</vt:lpstr>
      <vt:lpstr>Wingdings 3</vt:lpstr>
      <vt:lpstr>Ion</vt:lpstr>
      <vt:lpstr>Pravilnik o kriterijima za izricanje pedagoških mjera</vt:lpstr>
      <vt:lpstr>Svrha pedagoške mjere</vt:lpstr>
      <vt:lpstr>Pedagoške mjere u osnovnoj školi</vt:lpstr>
      <vt:lpstr>Lakša neprihvatljiva ponašanja:</vt:lpstr>
      <vt:lpstr>Teža neprihvatljiva ponašanja:</vt:lpstr>
      <vt:lpstr>Teška neprihvatljiva ponašanja:</vt:lpstr>
      <vt:lpstr>Osobito teška neprihvatljiva ponašanja:</vt:lpstr>
      <vt:lpstr>Neopravdani izostanci</vt:lpstr>
      <vt:lpstr>Izricanje pedagoške mjere</vt:lpstr>
      <vt:lpstr>Izricanje pedagoške mjere</vt:lpstr>
      <vt:lpstr>Pitanja?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kriterijima za izricanje pedagoških mjera</dc:title>
  <dc:creator/>
  <cp:keywords/>
  <cp:lastModifiedBy/>
  <cp:revision>1</cp:revision>
  <dcterms:created xsi:type="dcterms:W3CDTF">2015-09-06T13:09:54Z</dcterms:created>
  <dcterms:modified xsi:type="dcterms:W3CDTF">2015-10-06T15:09:22Z</dcterms:modified>
  <cp:contentStatus>Konačno</cp:contentStatus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